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35"/>
  </p:notesMasterIdLst>
  <p:handoutMasterIdLst>
    <p:handoutMasterId r:id="rId36"/>
  </p:handoutMasterIdLst>
  <p:sldIdLst>
    <p:sldId id="2224" r:id="rId2"/>
    <p:sldId id="485" r:id="rId3"/>
    <p:sldId id="2533" r:id="rId4"/>
    <p:sldId id="2216" r:id="rId5"/>
    <p:sldId id="2223" r:id="rId6"/>
    <p:sldId id="2482" r:id="rId7"/>
    <p:sldId id="2509" r:id="rId8"/>
    <p:sldId id="2153" r:id="rId9"/>
    <p:sldId id="624" r:id="rId10"/>
    <p:sldId id="1855" r:id="rId11"/>
    <p:sldId id="629" r:id="rId12"/>
    <p:sldId id="2534" r:id="rId13"/>
    <p:sldId id="2228" r:id="rId14"/>
    <p:sldId id="2229" r:id="rId15"/>
    <p:sldId id="2114" r:id="rId16"/>
    <p:sldId id="2227" r:id="rId17"/>
    <p:sldId id="2532" r:id="rId18"/>
    <p:sldId id="2225" r:id="rId19"/>
    <p:sldId id="2481" r:id="rId20"/>
    <p:sldId id="2226" r:id="rId21"/>
    <p:sldId id="662" r:id="rId22"/>
    <p:sldId id="663" r:id="rId23"/>
    <p:sldId id="2217" r:id="rId24"/>
    <p:sldId id="1853" r:id="rId25"/>
    <p:sldId id="1862" r:id="rId26"/>
    <p:sldId id="1854" r:id="rId27"/>
    <p:sldId id="1846" r:id="rId28"/>
    <p:sldId id="1847" r:id="rId29"/>
    <p:sldId id="1849" r:id="rId30"/>
    <p:sldId id="2535" r:id="rId31"/>
    <p:sldId id="2536" r:id="rId32"/>
    <p:sldId id="2537" r:id="rId33"/>
    <p:sldId id="25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74E"/>
    <a:srgbClr val="1C4489"/>
    <a:srgbClr val="FCB040"/>
    <a:srgbClr val="CD862A"/>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2" autoAdjust="0"/>
    <p:restoredTop sz="92857" autoAdjust="0"/>
  </p:normalViewPr>
  <p:slideViewPr>
    <p:cSldViewPr snapToObjects="1">
      <p:cViewPr varScale="1">
        <p:scale>
          <a:sx n="85" d="100"/>
          <a:sy n="85" d="100"/>
        </p:scale>
        <p:origin x="563" y="72"/>
      </p:cViewPr>
      <p:guideLst>
        <p:guide orient="horz" pos="2160"/>
        <p:guide pos="3840"/>
      </p:guideLst>
    </p:cSldViewPr>
  </p:slideViewPr>
  <p:notesTextViewPr>
    <p:cViewPr>
      <p:scale>
        <a:sx n="3" d="2"/>
        <a:sy n="3" d="2"/>
      </p:scale>
      <p:origin x="0" y="0"/>
    </p:cViewPr>
  </p:notesTextViewPr>
  <p:sorterViewPr>
    <p:cViewPr>
      <p:scale>
        <a:sx n="90" d="100"/>
        <a:sy n="90" d="100"/>
      </p:scale>
      <p:origin x="0" y="-4164"/>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E7E37-214F-4863-9B64-16B0DA908E7A}"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B7846189-10DA-4222-8C24-55C2986EC10F}">
      <dgm:prSet phldrT="[Text]" custT="1"/>
      <dgm:spPr/>
      <dgm:t>
        <a:bodyPr/>
        <a:lstStyle/>
        <a:p>
          <a:r>
            <a:rPr lang="en-US" sz="2000" b="1" dirty="0"/>
            <a:t>1. Reconnaissance </a:t>
          </a:r>
        </a:p>
      </dgm:t>
    </dgm:pt>
    <dgm:pt modelId="{99AA5299-B67E-4D81-9F09-B20D344F8115}" type="parTrans" cxnId="{990FBBC8-CD77-4166-93D4-FAC3AA254768}">
      <dgm:prSet/>
      <dgm:spPr/>
      <dgm:t>
        <a:bodyPr/>
        <a:lstStyle/>
        <a:p>
          <a:endParaRPr lang="en-US" sz="4800" b="1"/>
        </a:p>
      </dgm:t>
    </dgm:pt>
    <dgm:pt modelId="{906B914E-107D-45F0-97B3-380F0B806F75}" type="sibTrans" cxnId="{990FBBC8-CD77-4166-93D4-FAC3AA254768}">
      <dgm:prSet/>
      <dgm:spPr/>
      <dgm:t>
        <a:bodyPr/>
        <a:lstStyle/>
        <a:p>
          <a:endParaRPr lang="en-US" sz="4800" b="1"/>
        </a:p>
      </dgm:t>
    </dgm:pt>
    <dgm:pt modelId="{B6201CA7-BB0F-4EF3-A39E-1D2EBA9A9856}">
      <dgm:prSet custT="1"/>
      <dgm:spPr/>
      <dgm:t>
        <a:bodyPr/>
        <a:lstStyle/>
        <a:p>
          <a:r>
            <a:rPr lang="en-US" sz="2000" b="1" dirty="0"/>
            <a:t>2. Weaponization </a:t>
          </a:r>
        </a:p>
      </dgm:t>
    </dgm:pt>
    <dgm:pt modelId="{22661618-C669-4F0F-8467-2BE9D3F2D9DE}" type="parTrans" cxnId="{B499034A-80D4-4F01-87BA-D588A6D52E05}">
      <dgm:prSet/>
      <dgm:spPr/>
      <dgm:t>
        <a:bodyPr/>
        <a:lstStyle/>
        <a:p>
          <a:endParaRPr lang="en-US" sz="4800" b="1"/>
        </a:p>
      </dgm:t>
    </dgm:pt>
    <dgm:pt modelId="{6DE71B9F-E140-4F81-974C-9A3E86289F27}" type="sibTrans" cxnId="{B499034A-80D4-4F01-87BA-D588A6D52E05}">
      <dgm:prSet/>
      <dgm:spPr/>
      <dgm:t>
        <a:bodyPr/>
        <a:lstStyle/>
        <a:p>
          <a:endParaRPr lang="en-US" sz="4800" b="1"/>
        </a:p>
      </dgm:t>
    </dgm:pt>
    <dgm:pt modelId="{C088C46A-9F89-432A-B014-0B5F6AA8B72E}">
      <dgm:prSet custT="1"/>
      <dgm:spPr/>
      <dgm:t>
        <a:bodyPr/>
        <a:lstStyle/>
        <a:p>
          <a:r>
            <a:rPr lang="en-US" sz="2000" b="1" dirty="0"/>
            <a:t>3. Delivery </a:t>
          </a:r>
        </a:p>
      </dgm:t>
    </dgm:pt>
    <dgm:pt modelId="{DF45BCF0-C9C9-49BC-B9F8-ECC219D1A050}" type="parTrans" cxnId="{2FB6A6ED-4F82-400D-88D9-A230B0FFB4C6}">
      <dgm:prSet/>
      <dgm:spPr/>
      <dgm:t>
        <a:bodyPr/>
        <a:lstStyle/>
        <a:p>
          <a:endParaRPr lang="en-US" sz="4800" b="1"/>
        </a:p>
      </dgm:t>
    </dgm:pt>
    <dgm:pt modelId="{E1A5A264-0430-4E3E-8060-290CCAC15D1E}" type="sibTrans" cxnId="{2FB6A6ED-4F82-400D-88D9-A230B0FFB4C6}">
      <dgm:prSet/>
      <dgm:spPr/>
      <dgm:t>
        <a:bodyPr/>
        <a:lstStyle/>
        <a:p>
          <a:endParaRPr lang="en-US" sz="4800" b="1"/>
        </a:p>
      </dgm:t>
    </dgm:pt>
    <dgm:pt modelId="{315F5F13-0266-4D3B-8263-B3008A146F90}">
      <dgm:prSet custT="1"/>
      <dgm:spPr/>
      <dgm:t>
        <a:bodyPr/>
        <a:lstStyle/>
        <a:p>
          <a:r>
            <a:rPr lang="en-US" sz="2000" b="1" dirty="0"/>
            <a:t>4. Exploitation </a:t>
          </a:r>
        </a:p>
      </dgm:t>
    </dgm:pt>
    <dgm:pt modelId="{F552CB85-F061-4963-A151-51AB9A137E8E}" type="parTrans" cxnId="{AC7C45DF-3CF6-4FDA-83E5-084B7D345EF5}">
      <dgm:prSet/>
      <dgm:spPr/>
      <dgm:t>
        <a:bodyPr/>
        <a:lstStyle/>
        <a:p>
          <a:endParaRPr lang="en-US" sz="4800" b="1"/>
        </a:p>
      </dgm:t>
    </dgm:pt>
    <dgm:pt modelId="{62C7B8FA-8A2D-4580-B9CD-FD1BCAD51594}" type="sibTrans" cxnId="{AC7C45DF-3CF6-4FDA-83E5-084B7D345EF5}">
      <dgm:prSet/>
      <dgm:spPr/>
      <dgm:t>
        <a:bodyPr/>
        <a:lstStyle/>
        <a:p>
          <a:endParaRPr lang="en-US" sz="4800" b="1"/>
        </a:p>
      </dgm:t>
    </dgm:pt>
    <dgm:pt modelId="{4BAFA8B0-8600-4F1E-A9B0-D75F6E69068B}">
      <dgm:prSet custT="1"/>
      <dgm:spPr/>
      <dgm:t>
        <a:bodyPr/>
        <a:lstStyle/>
        <a:p>
          <a:r>
            <a:rPr lang="en-US" sz="2000" b="1" dirty="0"/>
            <a:t>5. Installation </a:t>
          </a:r>
        </a:p>
      </dgm:t>
    </dgm:pt>
    <dgm:pt modelId="{F5B0977C-44C9-4F6A-BC60-E6414236E377}" type="parTrans" cxnId="{3E8B6680-F3AA-4B03-BD0C-B5C201CEC27B}">
      <dgm:prSet/>
      <dgm:spPr/>
      <dgm:t>
        <a:bodyPr/>
        <a:lstStyle/>
        <a:p>
          <a:endParaRPr lang="en-US" sz="4800" b="1"/>
        </a:p>
      </dgm:t>
    </dgm:pt>
    <dgm:pt modelId="{D6ACA023-6A40-4A83-B84B-846119776B81}" type="sibTrans" cxnId="{3E8B6680-F3AA-4B03-BD0C-B5C201CEC27B}">
      <dgm:prSet/>
      <dgm:spPr/>
      <dgm:t>
        <a:bodyPr/>
        <a:lstStyle/>
        <a:p>
          <a:endParaRPr lang="en-US" sz="4800" b="1"/>
        </a:p>
      </dgm:t>
    </dgm:pt>
    <dgm:pt modelId="{E1591AB2-992B-406E-B2D8-62B457FD2A62}">
      <dgm:prSet custT="1"/>
      <dgm:spPr/>
      <dgm:t>
        <a:bodyPr/>
        <a:lstStyle/>
        <a:p>
          <a:r>
            <a:rPr lang="en-US" sz="2000" b="1" dirty="0"/>
            <a:t>6. Command and Control</a:t>
          </a:r>
        </a:p>
      </dgm:t>
    </dgm:pt>
    <dgm:pt modelId="{BDEA0812-4B1F-4DE1-9E38-6366D8760BBC}" type="parTrans" cxnId="{BE5D30D2-1B10-4B00-8D68-2BC337EC0FE1}">
      <dgm:prSet/>
      <dgm:spPr/>
      <dgm:t>
        <a:bodyPr/>
        <a:lstStyle/>
        <a:p>
          <a:endParaRPr lang="en-US" sz="4800" b="1"/>
        </a:p>
      </dgm:t>
    </dgm:pt>
    <dgm:pt modelId="{2A69FCAB-82BD-496E-BD44-F21F733F2F96}" type="sibTrans" cxnId="{BE5D30D2-1B10-4B00-8D68-2BC337EC0FE1}">
      <dgm:prSet/>
      <dgm:spPr/>
      <dgm:t>
        <a:bodyPr/>
        <a:lstStyle/>
        <a:p>
          <a:endParaRPr lang="en-US" sz="4800" b="1"/>
        </a:p>
      </dgm:t>
    </dgm:pt>
    <dgm:pt modelId="{984BD110-81E3-4460-9B3E-DA4F36BC3423}">
      <dgm:prSet custT="1"/>
      <dgm:spPr/>
      <dgm:t>
        <a:bodyPr/>
        <a:lstStyle/>
        <a:p>
          <a:r>
            <a:rPr lang="en-US" sz="2000" b="1" dirty="0"/>
            <a:t>7. Actions on Objectives </a:t>
          </a:r>
        </a:p>
      </dgm:t>
    </dgm:pt>
    <dgm:pt modelId="{2EEE5F06-53BB-4982-B173-6087B178142F}" type="parTrans" cxnId="{5181833B-61D7-4B08-B0EB-741E09E5C6CF}">
      <dgm:prSet/>
      <dgm:spPr/>
      <dgm:t>
        <a:bodyPr/>
        <a:lstStyle/>
        <a:p>
          <a:endParaRPr lang="en-US" sz="4800" b="1"/>
        </a:p>
      </dgm:t>
    </dgm:pt>
    <dgm:pt modelId="{DDF45645-7A08-4E43-BCAA-993509AD1B06}" type="sibTrans" cxnId="{5181833B-61D7-4B08-B0EB-741E09E5C6CF}">
      <dgm:prSet/>
      <dgm:spPr/>
      <dgm:t>
        <a:bodyPr/>
        <a:lstStyle/>
        <a:p>
          <a:endParaRPr lang="en-US" sz="4800" b="1"/>
        </a:p>
      </dgm:t>
    </dgm:pt>
    <dgm:pt modelId="{A10EF6D4-57BC-4620-8913-09DB99281A22}" type="pres">
      <dgm:prSet presAssocID="{FB1E7E37-214F-4863-9B64-16B0DA908E7A}" presName="Name0" presStyleCnt="0">
        <dgm:presLayoutVars>
          <dgm:dir/>
          <dgm:animLvl val="lvl"/>
          <dgm:resizeHandles/>
        </dgm:presLayoutVars>
      </dgm:prSet>
      <dgm:spPr/>
    </dgm:pt>
    <dgm:pt modelId="{92D71F7E-ED4B-4222-A09B-CF3C63401A2E}" type="pres">
      <dgm:prSet presAssocID="{B7846189-10DA-4222-8C24-55C2986EC10F}" presName="linNode" presStyleCnt="0"/>
      <dgm:spPr/>
    </dgm:pt>
    <dgm:pt modelId="{1A789E37-7E30-4A02-9CD0-81B3CE5503AE}" type="pres">
      <dgm:prSet presAssocID="{B7846189-10DA-4222-8C24-55C2986EC10F}" presName="parentShp" presStyleLbl="node1" presStyleIdx="0" presStyleCnt="7">
        <dgm:presLayoutVars>
          <dgm:bulletEnabled val="1"/>
        </dgm:presLayoutVars>
      </dgm:prSet>
      <dgm:spPr/>
    </dgm:pt>
    <dgm:pt modelId="{CE28A5DD-4783-4599-B626-F74EB3F3BAFA}" type="pres">
      <dgm:prSet presAssocID="{B7846189-10DA-4222-8C24-55C2986EC10F}" presName="childShp" presStyleLbl="bgAccFollowNode1" presStyleIdx="0" presStyleCnt="7">
        <dgm:presLayoutVars>
          <dgm:bulletEnabled val="1"/>
        </dgm:presLayoutVars>
      </dgm:prSet>
      <dgm:spPr/>
    </dgm:pt>
    <dgm:pt modelId="{EE43D221-E3B6-43FC-8ED8-2E26F6D1C93D}" type="pres">
      <dgm:prSet presAssocID="{906B914E-107D-45F0-97B3-380F0B806F75}" presName="spacing" presStyleCnt="0"/>
      <dgm:spPr/>
    </dgm:pt>
    <dgm:pt modelId="{547F927D-8C94-4EB0-AFF6-33B5398D999F}" type="pres">
      <dgm:prSet presAssocID="{B6201CA7-BB0F-4EF3-A39E-1D2EBA9A9856}" presName="linNode" presStyleCnt="0"/>
      <dgm:spPr/>
    </dgm:pt>
    <dgm:pt modelId="{EF67D975-45CC-48DD-9A32-4915C18A600F}" type="pres">
      <dgm:prSet presAssocID="{B6201CA7-BB0F-4EF3-A39E-1D2EBA9A9856}" presName="parentShp" presStyleLbl="node1" presStyleIdx="1" presStyleCnt="7">
        <dgm:presLayoutVars>
          <dgm:bulletEnabled val="1"/>
        </dgm:presLayoutVars>
      </dgm:prSet>
      <dgm:spPr/>
    </dgm:pt>
    <dgm:pt modelId="{6FC51C25-1F9C-4723-B2DC-CA371E1543F5}" type="pres">
      <dgm:prSet presAssocID="{B6201CA7-BB0F-4EF3-A39E-1D2EBA9A9856}" presName="childShp" presStyleLbl="bgAccFollowNode1" presStyleIdx="1" presStyleCnt="7">
        <dgm:presLayoutVars>
          <dgm:bulletEnabled val="1"/>
        </dgm:presLayoutVars>
      </dgm:prSet>
      <dgm:spPr/>
    </dgm:pt>
    <dgm:pt modelId="{688AF9BB-42E8-4A9F-8307-4AB28DEFC306}" type="pres">
      <dgm:prSet presAssocID="{6DE71B9F-E140-4F81-974C-9A3E86289F27}" presName="spacing" presStyleCnt="0"/>
      <dgm:spPr/>
    </dgm:pt>
    <dgm:pt modelId="{B177DEF1-3D6A-47C2-A167-E696D0AEBEB4}" type="pres">
      <dgm:prSet presAssocID="{C088C46A-9F89-432A-B014-0B5F6AA8B72E}" presName="linNode" presStyleCnt="0"/>
      <dgm:spPr/>
    </dgm:pt>
    <dgm:pt modelId="{E3548F85-F611-4841-990C-35A2D104970D}" type="pres">
      <dgm:prSet presAssocID="{C088C46A-9F89-432A-B014-0B5F6AA8B72E}" presName="parentShp" presStyleLbl="node1" presStyleIdx="2" presStyleCnt="7">
        <dgm:presLayoutVars>
          <dgm:bulletEnabled val="1"/>
        </dgm:presLayoutVars>
      </dgm:prSet>
      <dgm:spPr/>
    </dgm:pt>
    <dgm:pt modelId="{E648CE12-2175-4DC1-8516-BE82DD47DCA5}" type="pres">
      <dgm:prSet presAssocID="{C088C46A-9F89-432A-B014-0B5F6AA8B72E}" presName="childShp" presStyleLbl="bgAccFollowNode1" presStyleIdx="2" presStyleCnt="7">
        <dgm:presLayoutVars>
          <dgm:bulletEnabled val="1"/>
        </dgm:presLayoutVars>
      </dgm:prSet>
      <dgm:spPr/>
    </dgm:pt>
    <dgm:pt modelId="{FA0740CD-881C-4249-ADEB-CAF81A77BE18}" type="pres">
      <dgm:prSet presAssocID="{E1A5A264-0430-4E3E-8060-290CCAC15D1E}" presName="spacing" presStyleCnt="0"/>
      <dgm:spPr/>
    </dgm:pt>
    <dgm:pt modelId="{BE1CCF50-4C4C-4429-B6D1-E78FAA84C950}" type="pres">
      <dgm:prSet presAssocID="{315F5F13-0266-4D3B-8263-B3008A146F90}" presName="linNode" presStyleCnt="0"/>
      <dgm:spPr/>
    </dgm:pt>
    <dgm:pt modelId="{094B104E-0C3F-49FE-A8AA-2E3319C5D2A3}" type="pres">
      <dgm:prSet presAssocID="{315F5F13-0266-4D3B-8263-B3008A146F90}" presName="parentShp" presStyleLbl="node1" presStyleIdx="3" presStyleCnt="7">
        <dgm:presLayoutVars>
          <dgm:bulletEnabled val="1"/>
        </dgm:presLayoutVars>
      </dgm:prSet>
      <dgm:spPr/>
    </dgm:pt>
    <dgm:pt modelId="{D90557F7-FE30-45FC-98C6-DAB9E3254878}" type="pres">
      <dgm:prSet presAssocID="{315F5F13-0266-4D3B-8263-B3008A146F90}" presName="childShp" presStyleLbl="bgAccFollowNode1" presStyleIdx="3" presStyleCnt="7">
        <dgm:presLayoutVars>
          <dgm:bulletEnabled val="1"/>
        </dgm:presLayoutVars>
      </dgm:prSet>
      <dgm:spPr/>
    </dgm:pt>
    <dgm:pt modelId="{D0AA949A-8FAD-419B-A85D-E4D3255E8A5C}" type="pres">
      <dgm:prSet presAssocID="{62C7B8FA-8A2D-4580-B9CD-FD1BCAD51594}" presName="spacing" presStyleCnt="0"/>
      <dgm:spPr/>
    </dgm:pt>
    <dgm:pt modelId="{7E3E8C43-BDB2-48EA-85D0-A8459299E571}" type="pres">
      <dgm:prSet presAssocID="{4BAFA8B0-8600-4F1E-A9B0-D75F6E69068B}" presName="linNode" presStyleCnt="0"/>
      <dgm:spPr/>
    </dgm:pt>
    <dgm:pt modelId="{F8CD23F1-3B8D-4953-B76A-8028F6625096}" type="pres">
      <dgm:prSet presAssocID="{4BAFA8B0-8600-4F1E-A9B0-D75F6E69068B}" presName="parentShp" presStyleLbl="node1" presStyleIdx="4" presStyleCnt="7">
        <dgm:presLayoutVars>
          <dgm:bulletEnabled val="1"/>
        </dgm:presLayoutVars>
      </dgm:prSet>
      <dgm:spPr/>
    </dgm:pt>
    <dgm:pt modelId="{5AEADB43-2D09-4271-AFD9-653754501F08}" type="pres">
      <dgm:prSet presAssocID="{4BAFA8B0-8600-4F1E-A9B0-D75F6E69068B}" presName="childShp" presStyleLbl="bgAccFollowNode1" presStyleIdx="4" presStyleCnt="7">
        <dgm:presLayoutVars>
          <dgm:bulletEnabled val="1"/>
        </dgm:presLayoutVars>
      </dgm:prSet>
      <dgm:spPr/>
    </dgm:pt>
    <dgm:pt modelId="{1C7B3F96-0657-44ED-939F-BD73EF38D5BD}" type="pres">
      <dgm:prSet presAssocID="{D6ACA023-6A40-4A83-B84B-846119776B81}" presName="spacing" presStyleCnt="0"/>
      <dgm:spPr/>
    </dgm:pt>
    <dgm:pt modelId="{C888F93B-0654-4E47-965B-AAE2A4471D82}" type="pres">
      <dgm:prSet presAssocID="{E1591AB2-992B-406E-B2D8-62B457FD2A62}" presName="linNode" presStyleCnt="0"/>
      <dgm:spPr/>
    </dgm:pt>
    <dgm:pt modelId="{536F4A6A-3BA3-4980-B85C-2B0034533B12}" type="pres">
      <dgm:prSet presAssocID="{E1591AB2-992B-406E-B2D8-62B457FD2A62}" presName="parentShp" presStyleLbl="node1" presStyleIdx="5" presStyleCnt="7">
        <dgm:presLayoutVars>
          <dgm:bulletEnabled val="1"/>
        </dgm:presLayoutVars>
      </dgm:prSet>
      <dgm:spPr/>
    </dgm:pt>
    <dgm:pt modelId="{F6031184-4287-4A6D-9F44-AD7A6CFFF8F8}" type="pres">
      <dgm:prSet presAssocID="{E1591AB2-992B-406E-B2D8-62B457FD2A62}" presName="childShp" presStyleLbl="bgAccFollowNode1" presStyleIdx="5" presStyleCnt="7">
        <dgm:presLayoutVars>
          <dgm:bulletEnabled val="1"/>
        </dgm:presLayoutVars>
      </dgm:prSet>
      <dgm:spPr/>
    </dgm:pt>
    <dgm:pt modelId="{3ECE7F0B-03C9-4B60-9709-9159C591B007}" type="pres">
      <dgm:prSet presAssocID="{2A69FCAB-82BD-496E-BD44-F21F733F2F96}" presName="spacing" presStyleCnt="0"/>
      <dgm:spPr/>
    </dgm:pt>
    <dgm:pt modelId="{93B10267-7EF5-4987-8A35-62B69EDCCA61}" type="pres">
      <dgm:prSet presAssocID="{984BD110-81E3-4460-9B3E-DA4F36BC3423}" presName="linNode" presStyleCnt="0"/>
      <dgm:spPr/>
    </dgm:pt>
    <dgm:pt modelId="{AE63BBF7-E677-4508-8BE5-0136D334F605}" type="pres">
      <dgm:prSet presAssocID="{984BD110-81E3-4460-9B3E-DA4F36BC3423}" presName="parentShp" presStyleLbl="node1" presStyleIdx="6" presStyleCnt="7">
        <dgm:presLayoutVars>
          <dgm:bulletEnabled val="1"/>
        </dgm:presLayoutVars>
      </dgm:prSet>
      <dgm:spPr/>
    </dgm:pt>
    <dgm:pt modelId="{958FB7F5-A0DA-47EA-845F-21E91951A8C7}" type="pres">
      <dgm:prSet presAssocID="{984BD110-81E3-4460-9B3E-DA4F36BC3423}" presName="childShp" presStyleLbl="bgAccFollowNode1" presStyleIdx="6" presStyleCnt="7">
        <dgm:presLayoutVars>
          <dgm:bulletEnabled val="1"/>
        </dgm:presLayoutVars>
      </dgm:prSet>
      <dgm:spPr/>
    </dgm:pt>
  </dgm:ptLst>
  <dgm:cxnLst>
    <dgm:cxn modelId="{20C2110B-79DE-4D07-A2EC-C3376A21803F}" type="presOf" srcId="{FB1E7E37-214F-4863-9B64-16B0DA908E7A}" destId="{A10EF6D4-57BC-4620-8913-09DB99281A22}" srcOrd="0" destOrd="0" presId="urn:microsoft.com/office/officeart/2005/8/layout/vList6"/>
    <dgm:cxn modelId="{D293C42C-36D8-448E-8912-AB9712B4651D}" type="presOf" srcId="{B6201CA7-BB0F-4EF3-A39E-1D2EBA9A9856}" destId="{EF67D975-45CC-48DD-9A32-4915C18A600F}" srcOrd="0" destOrd="0" presId="urn:microsoft.com/office/officeart/2005/8/layout/vList6"/>
    <dgm:cxn modelId="{98589031-EA37-4D17-93F9-4293C742C99D}" type="presOf" srcId="{E1591AB2-992B-406E-B2D8-62B457FD2A62}" destId="{536F4A6A-3BA3-4980-B85C-2B0034533B12}" srcOrd="0" destOrd="0" presId="urn:microsoft.com/office/officeart/2005/8/layout/vList6"/>
    <dgm:cxn modelId="{72B28C38-04FF-4339-8824-599BA47B7DFE}" type="presOf" srcId="{C088C46A-9F89-432A-B014-0B5F6AA8B72E}" destId="{E3548F85-F611-4841-990C-35A2D104970D}" srcOrd="0" destOrd="0" presId="urn:microsoft.com/office/officeart/2005/8/layout/vList6"/>
    <dgm:cxn modelId="{5181833B-61D7-4B08-B0EB-741E09E5C6CF}" srcId="{FB1E7E37-214F-4863-9B64-16B0DA908E7A}" destId="{984BD110-81E3-4460-9B3E-DA4F36BC3423}" srcOrd="6" destOrd="0" parTransId="{2EEE5F06-53BB-4982-B173-6087B178142F}" sibTransId="{DDF45645-7A08-4E43-BCAA-993509AD1B06}"/>
    <dgm:cxn modelId="{36940643-6583-40D8-AC9D-6F2CCA2D243F}" type="presOf" srcId="{B7846189-10DA-4222-8C24-55C2986EC10F}" destId="{1A789E37-7E30-4A02-9CD0-81B3CE5503AE}" srcOrd="0" destOrd="0" presId="urn:microsoft.com/office/officeart/2005/8/layout/vList6"/>
    <dgm:cxn modelId="{2A0E4C47-4AB4-4A9D-BCCA-0B593FC2FDA1}" type="presOf" srcId="{315F5F13-0266-4D3B-8263-B3008A146F90}" destId="{094B104E-0C3F-49FE-A8AA-2E3319C5D2A3}" srcOrd="0" destOrd="0" presId="urn:microsoft.com/office/officeart/2005/8/layout/vList6"/>
    <dgm:cxn modelId="{B499034A-80D4-4F01-87BA-D588A6D52E05}" srcId="{FB1E7E37-214F-4863-9B64-16B0DA908E7A}" destId="{B6201CA7-BB0F-4EF3-A39E-1D2EBA9A9856}" srcOrd="1" destOrd="0" parTransId="{22661618-C669-4F0F-8467-2BE9D3F2D9DE}" sibTransId="{6DE71B9F-E140-4F81-974C-9A3E86289F27}"/>
    <dgm:cxn modelId="{7AFFD74A-14CE-425D-94D9-76ACB9667367}" type="presOf" srcId="{984BD110-81E3-4460-9B3E-DA4F36BC3423}" destId="{AE63BBF7-E677-4508-8BE5-0136D334F605}" srcOrd="0" destOrd="0" presId="urn:microsoft.com/office/officeart/2005/8/layout/vList6"/>
    <dgm:cxn modelId="{3E8B6680-F3AA-4B03-BD0C-B5C201CEC27B}" srcId="{FB1E7E37-214F-4863-9B64-16B0DA908E7A}" destId="{4BAFA8B0-8600-4F1E-A9B0-D75F6E69068B}" srcOrd="4" destOrd="0" parTransId="{F5B0977C-44C9-4F6A-BC60-E6414236E377}" sibTransId="{D6ACA023-6A40-4A83-B84B-846119776B81}"/>
    <dgm:cxn modelId="{08B909AB-1F84-4AAB-B45B-1870CACB7979}" type="presOf" srcId="{4BAFA8B0-8600-4F1E-A9B0-D75F6E69068B}" destId="{F8CD23F1-3B8D-4953-B76A-8028F6625096}" srcOrd="0" destOrd="0" presId="urn:microsoft.com/office/officeart/2005/8/layout/vList6"/>
    <dgm:cxn modelId="{990FBBC8-CD77-4166-93D4-FAC3AA254768}" srcId="{FB1E7E37-214F-4863-9B64-16B0DA908E7A}" destId="{B7846189-10DA-4222-8C24-55C2986EC10F}" srcOrd="0" destOrd="0" parTransId="{99AA5299-B67E-4D81-9F09-B20D344F8115}" sibTransId="{906B914E-107D-45F0-97B3-380F0B806F75}"/>
    <dgm:cxn modelId="{BE5D30D2-1B10-4B00-8D68-2BC337EC0FE1}" srcId="{FB1E7E37-214F-4863-9B64-16B0DA908E7A}" destId="{E1591AB2-992B-406E-B2D8-62B457FD2A62}" srcOrd="5" destOrd="0" parTransId="{BDEA0812-4B1F-4DE1-9E38-6366D8760BBC}" sibTransId="{2A69FCAB-82BD-496E-BD44-F21F733F2F96}"/>
    <dgm:cxn modelId="{AC7C45DF-3CF6-4FDA-83E5-084B7D345EF5}" srcId="{FB1E7E37-214F-4863-9B64-16B0DA908E7A}" destId="{315F5F13-0266-4D3B-8263-B3008A146F90}" srcOrd="3" destOrd="0" parTransId="{F552CB85-F061-4963-A151-51AB9A137E8E}" sibTransId="{62C7B8FA-8A2D-4580-B9CD-FD1BCAD51594}"/>
    <dgm:cxn modelId="{2FB6A6ED-4F82-400D-88D9-A230B0FFB4C6}" srcId="{FB1E7E37-214F-4863-9B64-16B0DA908E7A}" destId="{C088C46A-9F89-432A-B014-0B5F6AA8B72E}" srcOrd="2" destOrd="0" parTransId="{DF45BCF0-C9C9-49BC-B9F8-ECC219D1A050}" sibTransId="{E1A5A264-0430-4E3E-8060-290CCAC15D1E}"/>
    <dgm:cxn modelId="{D98C94EC-2935-4821-B951-4515C5F9C518}" type="presParOf" srcId="{A10EF6D4-57BC-4620-8913-09DB99281A22}" destId="{92D71F7E-ED4B-4222-A09B-CF3C63401A2E}" srcOrd="0" destOrd="0" presId="urn:microsoft.com/office/officeart/2005/8/layout/vList6"/>
    <dgm:cxn modelId="{3C308058-26AB-4511-B1F7-E4FD283BE6F4}" type="presParOf" srcId="{92D71F7E-ED4B-4222-A09B-CF3C63401A2E}" destId="{1A789E37-7E30-4A02-9CD0-81B3CE5503AE}" srcOrd="0" destOrd="0" presId="urn:microsoft.com/office/officeart/2005/8/layout/vList6"/>
    <dgm:cxn modelId="{E62F240E-50C8-40C8-9FC0-85F17A2DF099}" type="presParOf" srcId="{92D71F7E-ED4B-4222-A09B-CF3C63401A2E}" destId="{CE28A5DD-4783-4599-B626-F74EB3F3BAFA}" srcOrd="1" destOrd="0" presId="urn:microsoft.com/office/officeart/2005/8/layout/vList6"/>
    <dgm:cxn modelId="{D5C31BFF-ABD3-408C-ACB8-EDB2228188C9}" type="presParOf" srcId="{A10EF6D4-57BC-4620-8913-09DB99281A22}" destId="{EE43D221-E3B6-43FC-8ED8-2E26F6D1C93D}" srcOrd="1" destOrd="0" presId="urn:microsoft.com/office/officeart/2005/8/layout/vList6"/>
    <dgm:cxn modelId="{CF1CD40B-A73D-4CD3-ADE4-62EFA2E8099A}" type="presParOf" srcId="{A10EF6D4-57BC-4620-8913-09DB99281A22}" destId="{547F927D-8C94-4EB0-AFF6-33B5398D999F}" srcOrd="2" destOrd="0" presId="urn:microsoft.com/office/officeart/2005/8/layout/vList6"/>
    <dgm:cxn modelId="{9008FDCD-C740-478A-ABF5-7BF16042BE1F}" type="presParOf" srcId="{547F927D-8C94-4EB0-AFF6-33B5398D999F}" destId="{EF67D975-45CC-48DD-9A32-4915C18A600F}" srcOrd="0" destOrd="0" presId="urn:microsoft.com/office/officeart/2005/8/layout/vList6"/>
    <dgm:cxn modelId="{74819999-F9CF-4611-B31F-82B07D165F56}" type="presParOf" srcId="{547F927D-8C94-4EB0-AFF6-33B5398D999F}" destId="{6FC51C25-1F9C-4723-B2DC-CA371E1543F5}" srcOrd="1" destOrd="0" presId="urn:microsoft.com/office/officeart/2005/8/layout/vList6"/>
    <dgm:cxn modelId="{4E873CFF-D22C-4B71-9D39-5D680901B64B}" type="presParOf" srcId="{A10EF6D4-57BC-4620-8913-09DB99281A22}" destId="{688AF9BB-42E8-4A9F-8307-4AB28DEFC306}" srcOrd="3" destOrd="0" presId="urn:microsoft.com/office/officeart/2005/8/layout/vList6"/>
    <dgm:cxn modelId="{29B9E3FC-1A17-4517-9D73-418459E3516A}" type="presParOf" srcId="{A10EF6D4-57BC-4620-8913-09DB99281A22}" destId="{B177DEF1-3D6A-47C2-A167-E696D0AEBEB4}" srcOrd="4" destOrd="0" presId="urn:microsoft.com/office/officeart/2005/8/layout/vList6"/>
    <dgm:cxn modelId="{F3B68A56-5372-415F-880E-86D6657A5CC1}" type="presParOf" srcId="{B177DEF1-3D6A-47C2-A167-E696D0AEBEB4}" destId="{E3548F85-F611-4841-990C-35A2D104970D}" srcOrd="0" destOrd="0" presId="urn:microsoft.com/office/officeart/2005/8/layout/vList6"/>
    <dgm:cxn modelId="{0AB897AA-6F91-460B-905D-5282F35EBEE7}" type="presParOf" srcId="{B177DEF1-3D6A-47C2-A167-E696D0AEBEB4}" destId="{E648CE12-2175-4DC1-8516-BE82DD47DCA5}" srcOrd="1" destOrd="0" presId="urn:microsoft.com/office/officeart/2005/8/layout/vList6"/>
    <dgm:cxn modelId="{468AD38B-4EAD-4880-899E-53D53637CF71}" type="presParOf" srcId="{A10EF6D4-57BC-4620-8913-09DB99281A22}" destId="{FA0740CD-881C-4249-ADEB-CAF81A77BE18}" srcOrd="5" destOrd="0" presId="urn:microsoft.com/office/officeart/2005/8/layout/vList6"/>
    <dgm:cxn modelId="{0EDD6F42-9C9C-4416-981B-E11CED6F84C2}" type="presParOf" srcId="{A10EF6D4-57BC-4620-8913-09DB99281A22}" destId="{BE1CCF50-4C4C-4429-B6D1-E78FAA84C950}" srcOrd="6" destOrd="0" presId="urn:microsoft.com/office/officeart/2005/8/layout/vList6"/>
    <dgm:cxn modelId="{D3A4E0A3-548F-476A-8A23-ADB387C71CD6}" type="presParOf" srcId="{BE1CCF50-4C4C-4429-B6D1-E78FAA84C950}" destId="{094B104E-0C3F-49FE-A8AA-2E3319C5D2A3}" srcOrd="0" destOrd="0" presId="urn:microsoft.com/office/officeart/2005/8/layout/vList6"/>
    <dgm:cxn modelId="{A12DEACB-DF9C-4F33-8063-18C018915831}" type="presParOf" srcId="{BE1CCF50-4C4C-4429-B6D1-E78FAA84C950}" destId="{D90557F7-FE30-45FC-98C6-DAB9E3254878}" srcOrd="1" destOrd="0" presId="urn:microsoft.com/office/officeart/2005/8/layout/vList6"/>
    <dgm:cxn modelId="{3B1A9112-294C-49AA-892B-E311AB834DEB}" type="presParOf" srcId="{A10EF6D4-57BC-4620-8913-09DB99281A22}" destId="{D0AA949A-8FAD-419B-A85D-E4D3255E8A5C}" srcOrd="7" destOrd="0" presId="urn:microsoft.com/office/officeart/2005/8/layout/vList6"/>
    <dgm:cxn modelId="{0D01AD23-2288-4592-9800-6A3158B4F286}" type="presParOf" srcId="{A10EF6D4-57BC-4620-8913-09DB99281A22}" destId="{7E3E8C43-BDB2-48EA-85D0-A8459299E571}" srcOrd="8" destOrd="0" presId="urn:microsoft.com/office/officeart/2005/8/layout/vList6"/>
    <dgm:cxn modelId="{8E2D4109-7BFE-4B31-AFAF-B7F33A0AC7A0}" type="presParOf" srcId="{7E3E8C43-BDB2-48EA-85D0-A8459299E571}" destId="{F8CD23F1-3B8D-4953-B76A-8028F6625096}" srcOrd="0" destOrd="0" presId="urn:microsoft.com/office/officeart/2005/8/layout/vList6"/>
    <dgm:cxn modelId="{EA177757-4940-4747-8267-D8932C717A4C}" type="presParOf" srcId="{7E3E8C43-BDB2-48EA-85D0-A8459299E571}" destId="{5AEADB43-2D09-4271-AFD9-653754501F08}" srcOrd="1" destOrd="0" presId="urn:microsoft.com/office/officeart/2005/8/layout/vList6"/>
    <dgm:cxn modelId="{288F838C-7747-4655-B100-78B3936E290C}" type="presParOf" srcId="{A10EF6D4-57BC-4620-8913-09DB99281A22}" destId="{1C7B3F96-0657-44ED-939F-BD73EF38D5BD}" srcOrd="9" destOrd="0" presId="urn:microsoft.com/office/officeart/2005/8/layout/vList6"/>
    <dgm:cxn modelId="{E4468E1B-0867-42AC-BB8E-4447AC651C83}" type="presParOf" srcId="{A10EF6D4-57BC-4620-8913-09DB99281A22}" destId="{C888F93B-0654-4E47-965B-AAE2A4471D82}" srcOrd="10" destOrd="0" presId="urn:microsoft.com/office/officeart/2005/8/layout/vList6"/>
    <dgm:cxn modelId="{2F7201C2-BCBD-45C1-A2AE-5C4B2351C17B}" type="presParOf" srcId="{C888F93B-0654-4E47-965B-AAE2A4471D82}" destId="{536F4A6A-3BA3-4980-B85C-2B0034533B12}" srcOrd="0" destOrd="0" presId="urn:microsoft.com/office/officeart/2005/8/layout/vList6"/>
    <dgm:cxn modelId="{D557AC39-FB8B-44A9-B838-5C9813521866}" type="presParOf" srcId="{C888F93B-0654-4E47-965B-AAE2A4471D82}" destId="{F6031184-4287-4A6D-9F44-AD7A6CFFF8F8}" srcOrd="1" destOrd="0" presId="urn:microsoft.com/office/officeart/2005/8/layout/vList6"/>
    <dgm:cxn modelId="{5D151D9A-3071-45E6-9CFF-E8555D6B4777}" type="presParOf" srcId="{A10EF6D4-57BC-4620-8913-09DB99281A22}" destId="{3ECE7F0B-03C9-4B60-9709-9159C591B007}" srcOrd="11" destOrd="0" presId="urn:microsoft.com/office/officeart/2005/8/layout/vList6"/>
    <dgm:cxn modelId="{7D71F7FF-C59F-4F7D-8AA8-355EE9EE6F0C}" type="presParOf" srcId="{A10EF6D4-57BC-4620-8913-09DB99281A22}" destId="{93B10267-7EF5-4987-8A35-62B69EDCCA61}" srcOrd="12" destOrd="0" presId="urn:microsoft.com/office/officeart/2005/8/layout/vList6"/>
    <dgm:cxn modelId="{4141B799-755C-476D-831D-C65EAB4490DA}" type="presParOf" srcId="{93B10267-7EF5-4987-8A35-62B69EDCCA61}" destId="{AE63BBF7-E677-4508-8BE5-0136D334F605}" srcOrd="0" destOrd="0" presId="urn:microsoft.com/office/officeart/2005/8/layout/vList6"/>
    <dgm:cxn modelId="{370214BA-C08F-4B17-96D7-21B9023C48FD}" type="presParOf" srcId="{93B10267-7EF5-4987-8A35-62B69EDCCA61}" destId="{958FB7F5-A0DA-47EA-845F-21E91951A8C7}"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8A5DD-4783-4599-B626-F74EB3F3BAFA}">
      <dsp:nvSpPr>
        <dsp:cNvPr id="0" name=""/>
        <dsp:cNvSpPr/>
      </dsp:nvSpPr>
      <dsp:spPr>
        <a:xfrm>
          <a:off x="3596640" y="4621"/>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789E37-7E30-4A02-9CD0-81B3CE5503AE}">
      <dsp:nvSpPr>
        <dsp:cNvPr id="0" name=""/>
        <dsp:cNvSpPr/>
      </dsp:nvSpPr>
      <dsp:spPr>
        <a:xfrm>
          <a:off x="0" y="4621"/>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1. Reconnaissance </a:t>
          </a:r>
        </a:p>
      </dsp:txBody>
      <dsp:txXfrm>
        <a:off x="33712" y="38333"/>
        <a:ext cx="3529216" cy="623175"/>
      </dsp:txXfrm>
    </dsp:sp>
    <dsp:sp modelId="{6FC51C25-1F9C-4723-B2DC-CA371E1543F5}">
      <dsp:nvSpPr>
        <dsp:cNvPr id="0" name=""/>
        <dsp:cNvSpPr/>
      </dsp:nvSpPr>
      <dsp:spPr>
        <a:xfrm>
          <a:off x="3596640" y="764280"/>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67D975-45CC-48DD-9A32-4915C18A600F}">
      <dsp:nvSpPr>
        <dsp:cNvPr id="0" name=""/>
        <dsp:cNvSpPr/>
      </dsp:nvSpPr>
      <dsp:spPr>
        <a:xfrm>
          <a:off x="0" y="764280"/>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2. Weaponization </a:t>
          </a:r>
        </a:p>
      </dsp:txBody>
      <dsp:txXfrm>
        <a:off x="33712" y="797992"/>
        <a:ext cx="3529216" cy="623175"/>
      </dsp:txXfrm>
    </dsp:sp>
    <dsp:sp modelId="{E648CE12-2175-4DC1-8516-BE82DD47DCA5}">
      <dsp:nvSpPr>
        <dsp:cNvPr id="0" name=""/>
        <dsp:cNvSpPr/>
      </dsp:nvSpPr>
      <dsp:spPr>
        <a:xfrm>
          <a:off x="3596640" y="1523940"/>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548F85-F611-4841-990C-35A2D104970D}">
      <dsp:nvSpPr>
        <dsp:cNvPr id="0" name=""/>
        <dsp:cNvSpPr/>
      </dsp:nvSpPr>
      <dsp:spPr>
        <a:xfrm>
          <a:off x="0" y="1523940"/>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3. Delivery </a:t>
          </a:r>
        </a:p>
      </dsp:txBody>
      <dsp:txXfrm>
        <a:off x="33712" y="1557652"/>
        <a:ext cx="3529216" cy="623175"/>
      </dsp:txXfrm>
    </dsp:sp>
    <dsp:sp modelId="{D90557F7-FE30-45FC-98C6-DAB9E3254878}">
      <dsp:nvSpPr>
        <dsp:cNvPr id="0" name=""/>
        <dsp:cNvSpPr/>
      </dsp:nvSpPr>
      <dsp:spPr>
        <a:xfrm>
          <a:off x="3596640" y="2283600"/>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4B104E-0C3F-49FE-A8AA-2E3319C5D2A3}">
      <dsp:nvSpPr>
        <dsp:cNvPr id="0" name=""/>
        <dsp:cNvSpPr/>
      </dsp:nvSpPr>
      <dsp:spPr>
        <a:xfrm>
          <a:off x="0" y="2283600"/>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4. Exploitation </a:t>
          </a:r>
        </a:p>
      </dsp:txBody>
      <dsp:txXfrm>
        <a:off x="33712" y="2317312"/>
        <a:ext cx="3529216" cy="623175"/>
      </dsp:txXfrm>
    </dsp:sp>
    <dsp:sp modelId="{5AEADB43-2D09-4271-AFD9-653754501F08}">
      <dsp:nvSpPr>
        <dsp:cNvPr id="0" name=""/>
        <dsp:cNvSpPr/>
      </dsp:nvSpPr>
      <dsp:spPr>
        <a:xfrm>
          <a:off x="3596640" y="3043259"/>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CD23F1-3B8D-4953-B76A-8028F6625096}">
      <dsp:nvSpPr>
        <dsp:cNvPr id="0" name=""/>
        <dsp:cNvSpPr/>
      </dsp:nvSpPr>
      <dsp:spPr>
        <a:xfrm>
          <a:off x="0" y="3043259"/>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5. Installation </a:t>
          </a:r>
        </a:p>
      </dsp:txBody>
      <dsp:txXfrm>
        <a:off x="33712" y="3076971"/>
        <a:ext cx="3529216" cy="623175"/>
      </dsp:txXfrm>
    </dsp:sp>
    <dsp:sp modelId="{F6031184-4287-4A6D-9F44-AD7A6CFFF8F8}">
      <dsp:nvSpPr>
        <dsp:cNvPr id="0" name=""/>
        <dsp:cNvSpPr/>
      </dsp:nvSpPr>
      <dsp:spPr>
        <a:xfrm>
          <a:off x="3596640" y="3802919"/>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6F4A6A-3BA3-4980-B85C-2B0034533B12}">
      <dsp:nvSpPr>
        <dsp:cNvPr id="0" name=""/>
        <dsp:cNvSpPr/>
      </dsp:nvSpPr>
      <dsp:spPr>
        <a:xfrm>
          <a:off x="0" y="3802919"/>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6. Command and Control</a:t>
          </a:r>
        </a:p>
      </dsp:txBody>
      <dsp:txXfrm>
        <a:off x="33712" y="3836631"/>
        <a:ext cx="3529216" cy="623175"/>
      </dsp:txXfrm>
    </dsp:sp>
    <dsp:sp modelId="{958FB7F5-A0DA-47EA-845F-21E91951A8C7}">
      <dsp:nvSpPr>
        <dsp:cNvPr id="0" name=""/>
        <dsp:cNvSpPr/>
      </dsp:nvSpPr>
      <dsp:spPr>
        <a:xfrm>
          <a:off x="3596640" y="4562579"/>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63BBF7-E677-4508-8BE5-0136D334F605}">
      <dsp:nvSpPr>
        <dsp:cNvPr id="0" name=""/>
        <dsp:cNvSpPr/>
      </dsp:nvSpPr>
      <dsp:spPr>
        <a:xfrm>
          <a:off x="0" y="4562579"/>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7. Actions on Objectives </a:t>
          </a:r>
        </a:p>
      </dsp:txBody>
      <dsp:txXfrm>
        <a:off x="33712" y="4596291"/>
        <a:ext cx="3529216" cy="623175"/>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2/17/2023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1-06-13T22:34:26.0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10790 16224,'0'0,"0"-50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2/17/2023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dirty="0"/>
          </a:p>
        </p:txBody>
      </p:sp>
    </p:spTree>
    <p:extLst>
      <p:ext uri="{BB962C8B-B14F-4D97-AF65-F5344CB8AC3E}">
        <p14:creationId xmlns:p14="http://schemas.microsoft.com/office/powerpoint/2010/main" val="804243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1. Reconnaissance - Research, identification and selection of targets, often represented as crawling</a:t>
            </a:r>
          </a:p>
          <a:p>
            <a:r>
              <a:rPr lang="en-US" dirty="0"/>
              <a:t>Internet websites such as conference proceedings and mailing lists for email addresses, social</a:t>
            </a:r>
          </a:p>
          <a:p>
            <a:r>
              <a:rPr lang="en-US" dirty="0"/>
              <a:t>relationships, or information on </a:t>
            </a:r>
            <a:r>
              <a:rPr lang="en-US" dirty="0" err="1"/>
              <a:t>speci</a:t>
            </a:r>
            <a:r>
              <a:rPr lang="en-US" dirty="0"/>
              <a:t>c technologies.</a:t>
            </a:r>
          </a:p>
          <a:p>
            <a:r>
              <a:rPr lang="en-US" dirty="0"/>
              <a:t>2. Weaponization - Coupling a remote access </a:t>
            </a:r>
            <a:r>
              <a:rPr lang="en-US" dirty="0" err="1"/>
              <a:t>trojan</a:t>
            </a:r>
            <a:r>
              <a:rPr lang="en-US" dirty="0"/>
              <a:t> with an exploit into a deliverable payload,</a:t>
            </a:r>
          </a:p>
          <a:p>
            <a:r>
              <a:rPr lang="en-US" dirty="0"/>
              <a:t>typically by means of an automated tool (weaponizer). Increasingly, client application data files such</a:t>
            </a:r>
          </a:p>
          <a:p>
            <a:r>
              <a:rPr lang="en-US" dirty="0"/>
              <a:t>as Adobe Portable Document Format (PDF) or Microsoft office documents serve as the weaponized</a:t>
            </a:r>
          </a:p>
          <a:p>
            <a:r>
              <a:rPr lang="en-US" dirty="0"/>
              <a:t>deliverable.</a:t>
            </a:r>
          </a:p>
          <a:p>
            <a:r>
              <a:rPr lang="en-US" dirty="0"/>
              <a:t>3. Delivery - Transmission of the weapon to the targeted environment. The three most prevalent</a:t>
            </a:r>
          </a:p>
          <a:p>
            <a:r>
              <a:rPr lang="en-US" dirty="0"/>
              <a:t>delivery vectors for weaponized payloads by APT actors, as observed by the Lockheed Martin</a:t>
            </a:r>
          </a:p>
          <a:p>
            <a:r>
              <a:rPr lang="en-US" dirty="0"/>
              <a:t>Computer Incident Response Team (LM-CIRT) for the years 2004-2010, are email attachments,</a:t>
            </a:r>
          </a:p>
          <a:p>
            <a:r>
              <a:rPr lang="en-US" dirty="0"/>
              <a:t>websites, and USB removable media.</a:t>
            </a:r>
          </a:p>
          <a:p>
            <a:r>
              <a:rPr lang="en-US" dirty="0"/>
              <a:t>4. Exploitation - After the weapon is delivered to victim host, exploitation triggers intruders' code.</a:t>
            </a:r>
          </a:p>
          <a:p>
            <a:r>
              <a:rPr lang="en-US" dirty="0"/>
              <a:t>Most often, exploitation targets an application or operating system vulnerability, but it could also</a:t>
            </a:r>
          </a:p>
          <a:p>
            <a:r>
              <a:rPr lang="en-US" dirty="0"/>
              <a:t>more simply exploit the users themselves or leverage an operating system feature that auto-executes</a:t>
            </a:r>
          </a:p>
          <a:p>
            <a:r>
              <a:rPr lang="en-US" dirty="0"/>
              <a:t>code.</a:t>
            </a:r>
          </a:p>
          <a:p>
            <a:r>
              <a:rPr lang="en-US" dirty="0"/>
              <a:t>5. Installation - Installation of a remote access </a:t>
            </a:r>
            <a:r>
              <a:rPr lang="en-US" dirty="0" err="1"/>
              <a:t>trojan</a:t>
            </a:r>
            <a:r>
              <a:rPr lang="en-US" dirty="0"/>
              <a:t> or backdoor on the victim system allows the</a:t>
            </a:r>
          </a:p>
          <a:p>
            <a:r>
              <a:rPr lang="en-US" dirty="0"/>
              <a:t>adversary to maintain persistence inside the environment.</a:t>
            </a:r>
          </a:p>
          <a:p>
            <a:r>
              <a:rPr lang="en-US" dirty="0"/>
              <a:t>6. Command and Control (C2) - Typically, compromised hosts must beacon outbound to an</a:t>
            </a:r>
          </a:p>
          <a:p>
            <a:r>
              <a:rPr lang="en-US" dirty="0"/>
              <a:t>Internet controller server to establish a C2 channel. APT malware especially requires manual</a:t>
            </a:r>
          </a:p>
          <a:p>
            <a:r>
              <a:rPr lang="en-US" dirty="0"/>
              <a:t>interaction rather than conduct activity automatically. Once the C2 channel establishes, intruders</a:t>
            </a:r>
          </a:p>
          <a:p>
            <a:r>
              <a:rPr lang="en-US" dirty="0"/>
              <a:t>have "hands on the keyboard" access inside the target environment.</a:t>
            </a:r>
          </a:p>
          <a:p>
            <a:r>
              <a:rPr lang="en-US" dirty="0"/>
              <a:t>7. Actions on Objectives - Only now, after progressing through the first six phases, can intruders</a:t>
            </a:r>
          </a:p>
          <a:p>
            <a:r>
              <a:rPr lang="en-US" dirty="0"/>
              <a:t>take actions to achieve their original objectives. Typically, this objective is data exfiltration which</a:t>
            </a:r>
          </a:p>
          <a:p>
            <a:r>
              <a:rPr lang="en-US" dirty="0"/>
              <a:t>involves collecting, encrypting and extracting information from the victim environment; violations</a:t>
            </a:r>
          </a:p>
          <a:p>
            <a:r>
              <a:rPr lang="en-US" dirty="0"/>
              <a:t>of data integrity or availability are potential objectives as well. Alternatively, the intruders may</a:t>
            </a:r>
          </a:p>
          <a:p>
            <a:r>
              <a:rPr lang="en-US" dirty="0"/>
              <a:t>only desire access to the initial victim box for use as a hop point to compromise additional systems</a:t>
            </a:r>
          </a:p>
          <a:p>
            <a:r>
              <a:rPr lang="en-US" dirty="0"/>
              <a:t>and move laterally inside the network.</a:t>
            </a:r>
          </a:p>
        </p:txBody>
      </p:sp>
      <p:sp>
        <p:nvSpPr>
          <p:cNvPr id="4" name="Slide Number Placeholder 3"/>
          <p:cNvSpPr>
            <a:spLocks noGrp="1"/>
          </p:cNvSpPr>
          <p:nvPr>
            <p:ph type="sldNum" sz="quarter" idx="10"/>
          </p:nvPr>
        </p:nvSpPr>
        <p:spPr/>
        <p:txBody>
          <a:bodyPr/>
          <a:lstStyle/>
          <a:p>
            <a:fld id="{2203343A-D251-4FA5-B412-10A6FA63A0D8}" type="slidenum">
              <a:rPr lang="en-US" smtClean="0"/>
              <a:pPr/>
              <a:t>28</a:t>
            </a:fld>
            <a:endParaRPr lang="en-US"/>
          </a:p>
        </p:txBody>
      </p:sp>
    </p:spTree>
    <p:extLst>
      <p:ext uri="{BB962C8B-B14F-4D97-AF65-F5344CB8AC3E}">
        <p14:creationId xmlns:p14="http://schemas.microsoft.com/office/powerpoint/2010/main" val="4196117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u="none" strike="noStrike" kern="1200" baseline="0" dirty="0">
                <a:solidFill>
                  <a:schemeClr val="tx1"/>
                </a:solidFill>
                <a:latin typeface="+mn-lt"/>
                <a:ea typeface="+mn-ea"/>
                <a:cs typeface="+mn-cs"/>
              </a:rPr>
              <a:t>3.3 Courses of Action</a:t>
            </a:r>
          </a:p>
          <a:p>
            <a:r>
              <a:rPr lang="en-US" sz="1200" b="0" i="0" u="none" strike="noStrike" kern="1200" baseline="0" dirty="0">
                <a:solidFill>
                  <a:schemeClr val="tx1"/>
                </a:solidFill>
                <a:latin typeface="+mn-lt"/>
                <a:ea typeface="+mn-ea"/>
                <a:cs typeface="+mn-cs"/>
              </a:rPr>
              <a:t>The intrusion kill chain becomes a model for actionable intelligence when defenders align enterprise</a:t>
            </a:r>
          </a:p>
          <a:p>
            <a:r>
              <a:rPr lang="en-US" sz="1200" b="0" i="0" u="none" strike="noStrike" kern="1200" baseline="0" dirty="0">
                <a:solidFill>
                  <a:schemeClr val="tx1"/>
                </a:solidFill>
                <a:latin typeface="+mn-lt"/>
                <a:ea typeface="+mn-ea"/>
                <a:cs typeface="+mn-cs"/>
              </a:rPr>
              <a:t>defensive capabilities to the </a:t>
            </a:r>
            <a:r>
              <a:rPr lang="en-US" sz="1200" b="0" i="0" u="none" strike="noStrike" kern="1200" baseline="0" dirty="0" err="1">
                <a:solidFill>
                  <a:schemeClr val="tx1"/>
                </a:solidFill>
                <a:latin typeface="+mn-lt"/>
                <a:ea typeface="+mn-ea"/>
                <a:cs typeface="+mn-cs"/>
              </a:rPr>
              <a:t>specic</a:t>
            </a:r>
            <a:r>
              <a:rPr lang="en-US" sz="1200" b="0" i="0" u="none" strike="noStrike" kern="1200" baseline="0" dirty="0">
                <a:solidFill>
                  <a:schemeClr val="tx1"/>
                </a:solidFill>
                <a:latin typeface="+mn-lt"/>
                <a:ea typeface="+mn-ea"/>
                <a:cs typeface="+mn-cs"/>
              </a:rPr>
              <a:t> processes an adversary undertakes to target that enterprise. Defenders</a:t>
            </a:r>
          </a:p>
          <a:p>
            <a:r>
              <a:rPr lang="en-US" sz="1200" b="0" i="0" u="none" strike="noStrike" kern="1200" baseline="0" dirty="0">
                <a:solidFill>
                  <a:schemeClr val="tx1"/>
                </a:solidFill>
                <a:latin typeface="+mn-lt"/>
                <a:ea typeface="+mn-ea"/>
                <a:cs typeface="+mn-cs"/>
              </a:rPr>
              <a:t>can measure the performance as well as the </a:t>
            </a:r>
            <a:r>
              <a:rPr lang="en-US" sz="1200" b="0" i="0" u="none" strike="noStrike" kern="1200" baseline="0" dirty="0" err="1">
                <a:solidFill>
                  <a:schemeClr val="tx1"/>
                </a:solidFill>
                <a:latin typeface="+mn-lt"/>
                <a:ea typeface="+mn-ea"/>
                <a:cs typeface="+mn-cs"/>
              </a:rPr>
              <a:t>eectiveness</a:t>
            </a:r>
            <a:r>
              <a:rPr lang="en-US" sz="1200" b="0" i="0" u="none" strike="noStrike" kern="1200" baseline="0" dirty="0">
                <a:solidFill>
                  <a:schemeClr val="tx1"/>
                </a:solidFill>
                <a:latin typeface="+mn-lt"/>
                <a:ea typeface="+mn-ea"/>
                <a:cs typeface="+mn-cs"/>
              </a:rPr>
              <a:t> of these actions, and plan investment roadmaps</a:t>
            </a:r>
          </a:p>
          <a:p>
            <a:r>
              <a:rPr lang="en-US" sz="1200" b="0" i="0" u="none" strike="noStrike" kern="1200" baseline="0" dirty="0">
                <a:solidFill>
                  <a:schemeClr val="tx1"/>
                </a:solidFill>
                <a:latin typeface="+mn-lt"/>
                <a:ea typeface="+mn-ea"/>
                <a:cs typeface="+mn-cs"/>
              </a:rPr>
              <a:t>to rectify any capability gaps. Fundamentally, this approach is the essence of intelligence-driven CND:</a:t>
            </a:r>
          </a:p>
          <a:p>
            <a:r>
              <a:rPr lang="en-US" sz="1200" b="0" i="0" u="none" strike="noStrike" kern="1200" baseline="0" dirty="0">
                <a:solidFill>
                  <a:schemeClr val="tx1"/>
                </a:solidFill>
                <a:latin typeface="+mn-lt"/>
                <a:ea typeface="+mn-ea"/>
                <a:cs typeface="+mn-cs"/>
              </a:rPr>
              <a:t>basing security decisions and measurements on a keen understanding of the adversary.</a:t>
            </a:r>
          </a:p>
          <a:p>
            <a:r>
              <a:rPr lang="en-US" sz="1200" b="0" i="0" u="none" strike="noStrike" kern="1200" baseline="0" dirty="0">
                <a:solidFill>
                  <a:schemeClr val="tx1"/>
                </a:solidFill>
                <a:latin typeface="+mn-lt"/>
                <a:ea typeface="+mn-ea"/>
                <a:cs typeface="+mn-cs"/>
              </a:rPr>
              <a:t>Table 1 depicts a course of action matrix using the actions of detect, deny, disrupt, degrade, deceive, and</a:t>
            </a:r>
          </a:p>
          <a:p>
            <a:r>
              <a:rPr lang="en-US" sz="1200" b="0" i="0" u="none" strike="noStrike" kern="1200" baseline="0" dirty="0">
                <a:solidFill>
                  <a:schemeClr val="tx1"/>
                </a:solidFill>
                <a:latin typeface="+mn-lt"/>
                <a:ea typeface="+mn-ea"/>
                <a:cs typeface="+mn-cs"/>
              </a:rPr>
              <a:t>destroy from </a:t>
            </a:r>
            <a:r>
              <a:rPr lang="en-US" sz="1200" b="0" i="0" u="none" strike="noStrike" kern="1200" baseline="0" dirty="0" err="1">
                <a:solidFill>
                  <a:schemeClr val="tx1"/>
                </a:solidFill>
                <a:latin typeface="+mn-lt"/>
                <a:ea typeface="+mn-ea"/>
                <a:cs typeface="+mn-cs"/>
              </a:rPr>
              <a:t>DoD</a:t>
            </a:r>
            <a:r>
              <a:rPr lang="en-US" sz="1200" b="0" i="0" u="none" strike="noStrike" kern="1200" baseline="0" dirty="0">
                <a:solidFill>
                  <a:schemeClr val="tx1"/>
                </a:solidFill>
                <a:latin typeface="+mn-lt"/>
                <a:ea typeface="+mn-ea"/>
                <a:cs typeface="+mn-cs"/>
              </a:rPr>
              <a:t> information operations (IO) doctrine (U.S. Department of Defense, 2006). This matrix</a:t>
            </a:r>
          </a:p>
          <a:p>
            <a:r>
              <a:rPr lang="en-US" sz="1200" b="0" i="0" u="none" strike="noStrike" kern="1200" baseline="0" dirty="0">
                <a:solidFill>
                  <a:schemeClr val="tx1"/>
                </a:solidFill>
                <a:latin typeface="+mn-lt"/>
                <a:ea typeface="+mn-ea"/>
                <a:cs typeface="+mn-cs"/>
              </a:rPr>
              <a:t>depicts in the exploitation phase, for example, that host intrusion detection systems (HIDS) can passively</a:t>
            </a:r>
          </a:p>
          <a:p>
            <a:r>
              <a:rPr lang="en-US" sz="1200" b="0" i="0" u="none" strike="noStrike" kern="1200" baseline="0" dirty="0">
                <a:solidFill>
                  <a:schemeClr val="tx1"/>
                </a:solidFill>
                <a:latin typeface="+mn-lt"/>
                <a:ea typeface="+mn-ea"/>
                <a:cs typeface="+mn-cs"/>
              </a:rPr>
              <a:t>detect exploits, patching denies exploitation altogether, and data execution prevention (DEP) can disrupt</a:t>
            </a:r>
          </a:p>
          <a:p>
            <a:r>
              <a:rPr lang="en-US" sz="1200" b="0" i="0" u="none" strike="noStrike" kern="1200" baseline="0" dirty="0">
                <a:solidFill>
                  <a:schemeClr val="tx1"/>
                </a:solidFill>
                <a:latin typeface="+mn-lt"/>
                <a:ea typeface="+mn-ea"/>
                <a:cs typeface="+mn-cs"/>
              </a:rPr>
              <a:t>the exploit once it initiates. Illustrating the spectrum of capabilities defenders can employ, the matrix</a:t>
            </a:r>
          </a:p>
          <a:p>
            <a:r>
              <a:rPr lang="en-US" sz="1200" b="0" i="0" u="none" strike="noStrike" kern="1200" baseline="0" dirty="0">
                <a:solidFill>
                  <a:schemeClr val="tx1"/>
                </a:solidFill>
                <a:latin typeface="+mn-lt"/>
                <a:ea typeface="+mn-ea"/>
                <a:cs typeface="+mn-cs"/>
              </a:rPr>
              <a:t>includes traditional systems like network intrusion detection systems (NIDS) and </a:t>
            </a:r>
            <a:r>
              <a:rPr lang="en-US" sz="1200" b="0" i="0" u="none" strike="noStrike" kern="1200" baseline="0" dirty="0" err="1">
                <a:solidFill>
                  <a:schemeClr val="tx1"/>
                </a:solidFill>
                <a:latin typeface="+mn-lt"/>
                <a:ea typeface="+mn-ea"/>
                <a:cs typeface="+mn-cs"/>
              </a:rPr>
              <a:t>rewall</a:t>
            </a:r>
            <a:r>
              <a:rPr lang="en-US" sz="1200" b="0" i="0" u="none" strike="noStrike" kern="1200" baseline="0" dirty="0">
                <a:solidFill>
                  <a:schemeClr val="tx1"/>
                </a:solidFill>
                <a:latin typeface="+mn-lt"/>
                <a:ea typeface="+mn-ea"/>
                <a:cs typeface="+mn-cs"/>
              </a:rPr>
              <a:t> access control</a:t>
            </a:r>
          </a:p>
          <a:p>
            <a:r>
              <a:rPr lang="en-US" sz="1200" b="0" i="0" u="none" strike="noStrike" kern="1200" baseline="0" dirty="0">
                <a:solidFill>
                  <a:schemeClr val="tx1"/>
                </a:solidFill>
                <a:latin typeface="+mn-lt"/>
                <a:ea typeface="+mn-ea"/>
                <a:cs typeface="+mn-cs"/>
              </a:rPr>
              <a:t>lists (ACL), system hardening best practices like audit logging, but also vigilant users themselves who</a:t>
            </a:r>
          </a:p>
          <a:p>
            <a:r>
              <a:rPr lang="en-US" sz="1200" b="0" i="0" u="none" strike="noStrike" kern="1200" baseline="0" dirty="0">
                <a:solidFill>
                  <a:schemeClr val="tx1"/>
                </a:solidFill>
                <a:latin typeface="+mn-lt"/>
                <a:ea typeface="+mn-ea"/>
                <a:cs typeface="+mn-cs"/>
              </a:rPr>
              <a:t>can detect suspicious activity.</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29</a:t>
            </a:fld>
            <a:endParaRPr lang="en-US"/>
          </a:p>
        </p:txBody>
      </p:sp>
    </p:spTree>
    <p:extLst>
      <p:ext uri="{BB962C8B-B14F-4D97-AF65-F5344CB8AC3E}">
        <p14:creationId xmlns:p14="http://schemas.microsoft.com/office/powerpoint/2010/main" val="354416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6</a:t>
            </a:fld>
            <a:endParaRPr lang="en-US"/>
          </a:p>
        </p:txBody>
      </p:sp>
    </p:spTree>
    <p:extLst>
      <p:ext uri="{BB962C8B-B14F-4D97-AF65-F5344CB8AC3E}">
        <p14:creationId xmlns:p14="http://schemas.microsoft.com/office/powerpoint/2010/main" val="2393248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128"/>
                <a:cs typeface="ＭＳ Ｐゴシック" charset="0"/>
              </a:rPr>
              <a:t>To this day, Project </a:t>
            </a:r>
            <a:r>
              <a:rPr lang="en-US" sz="1200" kern="1200" dirty="0" err="1">
                <a:solidFill>
                  <a:schemeClr val="tx1"/>
                </a:solidFill>
                <a:effectLst/>
                <a:latin typeface="+mn-lt"/>
                <a:ea typeface="ＭＳ Ｐゴシック" charset="-128"/>
                <a:cs typeface="ＭＳ Ｐゴシック" charset="0"/>
              </a:rPr>
              <a:t>Azorian</a:t>
            </a:r>
            <a:r>
              <a:rPr lang="en-US" sz="1200" kern="1200" dirty="0">
                <a:solidFill>
                  <a:schemeClr val="tx1"/>
                </a:solidFill>
                <a:effectLst/>
                <a:latin typeface="+mn-lt"/>
                <a:ea typeface="ＭＳ Ｐゴシック" charset="-128"/>
                <a:cs typeface="ＭＳ Ｐゴシック" charset="0"/>
              </a:rPr>
              <a:t> is the deepest ocean salvage operation ever attempted and challenged a team of Americas elite marine and aero-space companies to design a unique system to solve an incredible problem, how do you lift to the surface a damaged 1,700 ton segment of submarine from a depth of 3 miles while being observed by a paranoid and well-armed Soviet intelligence organization?</a:t>
            </a:r>
          </a:p>
          <a:p>
            <a:endParaRPr lang="en-US" dirty="0"/>
          </a:p>
        </p:txBody>
      </p:sp>
      <p:sp>
        <p:nvSpPr>
          <p:cNvPr id="4" name="Slide Number Placeholder 3"/>
          <p:cNvSpPr>
            <a:spLocks noGrp="1"/>
          </p:cNvSpPr>
          <p:nvPr>
            <p:ph type="sldNum" sz="quarter" idx="10"/>
          </p:nvPr>
        </p:nvSpPr>
        <p:spPr/>
        <p:txBody>
          <a:bodyPr/>
          <a:lstStyle/>
          <a:p>
            <a:fld id="{8C222501-23FA-4C41-BD35-140593387742}" type="slidenum">
              <a:rPr lang="en-US" smtClean="0"/>
              <a:pPr/>
              <a:t>7</a:t>
            </a:fld>
            <a:endParaRPr lang="en-US"/>
          </a:p>
        </p:txBody>
      </p:sp>
    </p:spTree>
    <p:extLst>
      <p:ext uri="{BB962C8B-B14F-4D97-AF65-F5344CB8AC3E}">
        <p14:creationId xmlns:p14="http://schemas.microsoft.com/office/powerpoint/2010/main" val="25749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8</a:t>
            </a:fld>
            <a:endParaRPr lang="en-US"/>
          </a:p>
        </p:txBody>
      </p:sp>
    </p:spTree>
    <p:extLst>
      <p:ext uri="{BB962C8B-B14F-4D97-AF65-F5344CB8AC3E}">
        <p14:creationId xmlns:p14="http://schemas.microsoft.com/office/powerpoint/2010/main" val="110279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a:t>
            </a:fld>
            <a:endParaRPr lang="en-US"/>
          </a:p>
        </p:txBody>
      </p:sp>
    </p:spTree>
    <p:extLst>
      <p:ext uri="{BB962C8B-B14F-4D97-AF65-F5344CB8AC3E}">
        <p14:creationId xmlns:p14="http://schemas.microsoft.com/office/powerpoint/2010/main" val="154694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10</a:t>
            </a:fld>
            <a:endParaRPr lang="en-US"/>
          </a:p>
        </p:txBody>
      </p:sp>
    </p:spTree>
    <p:extLst>
      <p:ext uri="{BB962C8B-B14F-4D97-AF65-F5344CB8AC3E}">
        <p14:creationId xmlns:p14="http://schemas.microsoft.com/office/powerpoint/2010/main" val="1795808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all know this. This happens to be an effective graphic to help illustrate the problem. The situation is that cyber attacks continue to increase in effectiveness because of multiple variables. The question is what is it that you can do to enable your business to meet your compliance objectives, manage risk, and effectively govern your infrastructure?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Source: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INTELLIGENCE AND NATIONAL SECURITY ALLIANCE </a:t>
            </a:r>
          </a:p>
          <a:p>
            <a:r>
              <a:rPr lang="fr-FR" sz="1200" b="0" i="0" u="none" strike="noStrike" kern="1200" baseline="0" dirty="0">
                <a:solidFill>
                  <a:schemeClr val="tx1"/>
                </a:solidFill>
                <a:latin typeface="+mn-lt"/>
                <a:ea typeface="+mn-ea"/>
                <a:cs typeface="+mn-cs"/>
              </a:rPr>
              <a:t>INSA CYBER INTELLIGENCE TASK FORCE </a:t>
            </a:r>
          </a:p>
          <a:p>
            <a:r>
              <a:rPr lang="en-US" sz="1200" b="0" i="0" u="none" strike="noStrike" kern="1200" baseline="0" dirty="0">
                <a:solidFill>
                  <a:schemeClr val="tx1"/>
                </a:solidFill>
                <a:latin typeface="+mn-lt"/>
                <a:ea typeface="+mn-ea"/>
                <a:cs typeface="+mn-cs"/>
              </a:rPr>
              <a:t>OCTOBER 2014 </a:t>
            </a:r>
            <a:endParaRPr lang="en-US" dirty="0"/>
          </a:p>
        </p:txBody>
      </p:sp>
      <p:sp>
        <p:nvSpPr>
          <p:cNvPr id="4" name="Slide Number Placeholder 3"/>
          <p:cNvSpPr>
            <a:spLocks noGrp="1"/>
          </p:cNvSpPr>
          <p:nvPr>
            <p:ph type="sldNum" sz="quarter" idx="10"/>
          </p:nvPr>
        </p:nvSpPr>
        <p:spPr/>
        <p:txBody>
          <a:bodyPr/>
          <a:lstStyle/>
          <a:p>
            <a:pPr>
              <a:defRPr/>
            </a:pPr>
            <a:fld id="{8F8E9015-8266-41BE-A7FA-A132D64E1845}" type="slidenum">
              <a:rPr lang="en-US" smtClean="0"/>
              <a:pPr>
                <a:defRPr/>
              </a:pPr>
              <a:t>11</a:t>
            </a:fld>
            <a:endParaRPr lang="en-US" dirty="0"/>
          </a:p>
        </p:txBody>
      </p:sp>
    </p:spTree>
    <p:extLst>
      <p:ext uri="{BB962C8B-B14F-4D97-AF65-F5344CB8AC3E}">
        <p14:creationId xmlns:p14="http://schemas.microsoft.com/office/powerpoint/2010/main" val="2396788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15</a:t>
            </a:fld>
            <a:endParaRPr lang="en-US"/>
          </a:p>
        </p:txBody>
      </p:sp>
    </p:spTree>
    <p:extLst>
      <p:ext uri="{BB962C8B-B14F-4D97-AF65-F5344CB8AC3E}">
        <p14:creationId xmlns:p14="http://schemas.microsoft.com/office/powerpoint/2010/main" val="3849411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1. Reconnaissance - Research, identification and selection of targets, often represented as crawling</a:t>
            </a:r>
          </a:p>
          <a:p>
            <a:r>
              <a:rPr lang="en-US" dirty="0"/>
              <a:t>Internet websites such as conference proceedings and mailing lists for email addresses, social</a:t>
            </a:r>
          </a:p>
          <a:p>
            <a:r>
              <a:rPr lang="en-US" dirty="0"/>
              <a:t>relationships, or information on specific technologies.</a:t>
            </a:r>
          </a:p>
          <a:p>
            <a:r>
              <a:rPr lang="en-US" dirty="0"/>
              <a:t>2. Weaponization - Coupling a remote access </a:t>
            </a:r>
            <a:r>
              <a:rPr lang="en-US" dirty="0" err="1"/>
              <a:t>trojan</a:t>
            </a:r>
            <a:r>
              <a:rPr lang="en-US" dirty="0"/>
              <a:t> with an exploit into a deliverable payload,</a:t>
            </a:r>
          </a:p>
          <a:p>
            <a:r>
              <a:rPr lang="en-US" dirty="0"/>
              <a:t>typically by means of an automated tool (weaponizer). Increasingly, client application data files such</a:t>
            </a:r>
          </a:p>
          <a:p>
            <a:r>
              <a:rPr lang="en-US" dirty="0"/>
              <a:t>as Adobe Portable Document Format (PDF) or Microsoft office documents serve as the weaponized</a:t>
            </a:r>
          </a:p>
          <a:p>
            <a:r>
              <a:rPr lang="en-US" dirty="0"/>
              <a:t>deliverable.</a:t>
            </a:r>
          </a:p>
          <a:p>
            <a:r>
              <a:rPr lang="en-US" dirty="0"/>
              <a:t>3. Delivery - Transmission of the weapon to the targeted environment. The three most prevalent</a:t>
            </a:r>
          </a:p>
          <a:p>
            <a:r>
              <a:rPr lang="en-US" dirty="0"/>
              <a:t>delivery vectors for weaponized payloads by APT actors, as observed by the Lockheed Martin</a:t>
            </a:r>
          </a:p>
          <a:p>
            <a:r>
              <a:rPr lang="en-US" dirty="0"/>
              <a:t>Computer Incident Response Team (LM-CIRT) for the years 2004-2010, are email attachments,</a:t>
            </a:r>
          </a:p>
          <a:p>
            <a:r>
              <a:rPr lang="en-US" dirty="0"/>
              <a:t>websites, and USB removable media.</a:t>
            </a:r>
          </a:p>
          <a:p>
            <a:r>
              <a:rPr lang="en-US" dirty="0"/>
              <a:t>4. Exploitation - After the weapon is delivered to victim host, exploitation triggers intruders' code.</a:t>
            </a:r>
          </a:p>
          <a:p>
            <a:r>
              <a:rPr lang="en-US" dirty="0"/>
              <a:t>Most often, exploitation targets an application or operating system vulnerability, but it could also</a:t>
            </a:r>
          </a:p>
          <a:p>
            <a:r>
              <a:rPr lang="en-US" dirty="0"/>
              <a:t>more simply exploit the users themselves or leverage an operating system feature that auto-executes</a:t>
            </a:r>
          </a:p>
          <a:p>
            <a:r>
              <a:rPr lang="en-US" dirty="0"/>
              <a:t>code.</a:t>
            </a:r>
          </a:p>
          <a:p>
            <a:r>
              <a:rPr lang="en-US" dirty="0"/>
              <a:t>5. Installation - Installation of a remote access </a:t>
            </a:r>
            <a:r>
              <a:rPr lang="en-US" dirty="0" err="1"/>
              <a:t>trojan</a:t>
            </a:r>
            <a:r>
              <a:rPr lang="en-US" dirty="0"/>
              <a:t> or backdoor on the victim system allows the</a:t>
            </a:r>
          </a:p>
          <a:p>
            <a:r>
              <a:rPr lang="en-US" dirty="0"/>
              <a:t>adversary to maintain persistence inside the environment.</a:t>
            </a:r>
          </a:p>
          <a:p>
            <a:r>
              <a:rPr lang="en-US" dirty="0"/>
              <a:t>6. Command and Control (C2) - Typically, compromised hosts must beacon outbound to an</a:t>
            </a:r>
          </a:p>
          <a:p>
            <a:r>
              <a:rPr lang="en-US" dirty="0"/>
              <a:t>Internet controller server to establish a C2 channel. APT malware especially requires manual</a:t>
            </a:r>
          </a:p>
          <a:p>
            <a:r>
              <a:rPr lang="en-US" dirty="0"/>
              <a:t>interaction rather than conduct activity automatically. Once the C2 channel establishes, intruders</a:t>
            </a:r>
          </a:p>
          <a:p>
            <a:r>
              <a:rPr lang="en-US" dirty="0"/>
              <a:t>have "hands on the keyboard" access inside the target environment.</a:t>
            </a:r>
          </a:p>
          <a:p>
            <a:r>
              <a:rPr lang="en-US" dirty="0"/>
              <a:t>7. Actions on Objectives - Only now, after progressing through the first six phases, can intruders</a:t>
            </a:r>
          </a:p>
          <a:p>
            <a:r>
              <a:rPr lang="en-US" dirty="0"/>
              <a:t>take actions to achieve their original objectives. Typically, this objective is data exfiltration which</a:t>
            </a:r>
          </a:p>
          <a:p>
            <a:r>
              <a:rPr lang="en-US" dirty="0"/>
              <a:t>involves collecting, encrypting and extracting information from the victim environment; violations</a:t>
            </a:r>
          </a:p>
          <a:p>
            <a:r>
              <a:rPr lang="en-US" dirty="0"/>
              <a:t>of data integrity or availability are potential objectives as well. Alternatively, the intruders may</a:t>
            </a:r>
          </a:p>
          <a:p>
            <a:r>
              <a:rPr lang="en-US" dirty="0"/>
              <a:t>only desire access to the initial victim box for use as a hop point to compromise additional systems</a:t>
            </a:r>
          </a:p>
          <a:p>
            <a:r>
              <a:rPr lang="en-US" dirty="0"/>
              <a:t>and move laterally inside the network.</a:t>
            </a:r>
          </a:p>
        </p:txBody>
      </p:sp>
      <p:sp>
        <p:nvSpPr>
          <p:cNvPr id="4" name="Slide Number Placeholder 3"/>
          <p:cNvSpPr>
            <a:spLocks noGrp="1"/>
          </p:cNvSpPr>
          <p:nvPr>
            <p:ph type="sldNum" sz="quarter" idx="10"/>
          </p:nvPr>
        </p:nvSpPr>
        <p:spPr/>
        <p:txBody>
          <a:bodyPr/>
          <a:lstStyle/>
          <a:p>
            <a:fld id="{2203343A-D251-4FA5-B412-10A6FA63A0D8}" type="slidenum">
              <a:rPr lang="en-US" smtClean="0"/>
              <a:pPr/>
              <a:t>27</a:t>
            </a:fld>
            <a:endParaRPr lang="en-US"/>
          </a:p>
        </p:txBody>
      </p:sp>
    </p:spTree>
    <p:extLst>
      <p:ext uri="{BB962C8B-B14F-4D97-AF65-F5344CB8AC3E}">
        <p14:creationId xmlns:p14="http://schemas.microsoft.com/office/powerpoint/2010/main" val="2448457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9">
            <a:extLst>
              <a:ext uri="{FF2B5EF4-FFF2-40B4-BE49-F238E27FC236}">
                <a16:creationId xmlns:a16="http://schemas.microsoft.com/office/drawing/2014/main" id="{6782B770-92CF-4B17-B60C-A97C96A1476E}"/>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rot="5400000">
            <a:off x="3886204" y="-3886199"/>
            <a:ext cx="4419600" cy="12192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a:extLst>
              <a:ext uri="{FF2B5EF4-FFF2-40B4-BE49-F238E27FC236}">
                <a16:creationId xmlns:a16="http://schemas.microsoft.com/office/drawing/2014/main" id="{97AB0FED-6BA2-4949-B90B-6E751CD69642}"/>
              </a:ext>
            </a:extLst>
          </p:cNvPr>
          <p:cNvSpPr/>
          <p:nvPr userDrawn="1"/>
        </p:nvSpPr>
        <p:spPr>
          <a:xfrm>
            <a:off x="-3" y="2"/>
            <a:ext cx="12192003" cy="2057398"/>
          </a:xfrm>
          <a:prstGeom prst="rect">
            <a:avLst/>
          </a:prstGeom>
          <a:gradFill flip="none" rotWithShape="1">
            <a:gsLst>
              <a:gs pos="15000">
                <a:srgbClr val="1C4489">
                  <a:alpha val="72000"/>
                </a:srgbClr>
              </a:gs>
              <a:gs pos="0">
                <a:srgbClr val="1C4489"/>
              </a:gs>
              <a:gs pos="53000">
                <a:srgbClr val="1C4489">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Title 1">
            <a:extLst>
              <a:ext uri="{FF2B5EF4-FFF2-40B4-BE49-F238E27FC236}">
                <a16:creationId xmlns:a16="http://schemas.microsoft.com/office/drawing/2014/main" id="{B5FAE60F-3F5E-49BE-9FAC-A528DA1D4FE9}"/>
              </a:ext>
            </a:extLst>
          </p:cNvPr>
          <p:cNvSpPr>
            <a:spLocks noGrp="1"/>
          </p:cNvSpPr>
          <p:nvPr>
            <p:ph type="title" hasCustomPrompt="1"/>
          </p:nvPr>
        </p:nvSpPr>
        <p:spPr>
          <a:xfrm>
            <a:off x="304800" y="3048000"/>
            <a:ext cx="11734800" cy="1362075"/>
          </a:xfr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lang="en-US" sz="4400" cap="all" dirty="0">
                <a:effectLst>
                  <a:reflection blurRad="190500" stA="46000" endPos="45500" dist="12700" dir="5400000" sy="-100000" algn="bl" rotWithShape="0"/>
                </a:effectLst>
              </a:defRPr>
            </a:lvl1pPr>
          </a:lstStyle>
          <a:p>
            <a:pPr lvl="0"/>
            <a:r>
              <a:rPr lang="en-US" dirty="0"/>
              <a:t>[New Section or Topic]</a:t>
            </a:r>
          </a:p>
        </p:txBody>
      </p:sp>
      <p:sp>
        <p:nvSpPr>
          <p:cNvPr id="46" name="Rectangle 45">
            <a:extLst>
              <a:ext uri="{FF2B5EF4-FFF2-40B4-BE49-F238E27FC236}">
                <a16:creationId xmlns:a16="http://schemas.microsoft.com/office/drawing/2014/main" id="{61C2B957-21D4-4598-94AC-E2DBCDCEA645}"/>
              </a:ext>
            </a:extLst>
          </p:cNvPr>
          <p:cNvSpPr/>
          <p:nvPr userDrawn="1"/>
        </p:nvSpPr>
        <p:spPr>
          <a:xfrm>
            <a:off x="-3" y="4724400"/>
            <a:ext cx="12192000" cy="1447800"/>
          </a:xfrm>
          <a:prstGeom prst="rect">
            <a:avLst/>
          </a:prstGeom>
          <a:solidFill>
            <a:srgbClr val="15274E">
              <a:alpha val="30000"/>
            </a:srgbClr>
          </a:solidFill>
          <a:ln>
            <a:solidFill>
              <a:srgbClr val="152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Rectangle 46">
            <a:extLst>
              <a:ext uri="{FF2B5EF4-FFF2-40B4-BE49-F238E27FC236}">
                <a16:creationId xmlns:a16="http://schemas.microsoft.com/office/drawing/2014/main" id="{78408AC1-6B7B-4F89-A83E-974EEBB87FA6}"/>
              </a:ext>
            </a:extLst>
          </p:cNvPr>
          <p:cNvSpPr/>
          <p:nvPr userDrawn="1"/>
        </p:nvSpPr>
        <p:spPr>
          <a:xfrm flipH="1">
            <a:off x="-3" y="4800600"/>
            <a:ext cx="304797" cy="1295400"/>
          </a:xfrm>
          <a:prstGeom prst="rect">
            <a:avLst/>
          </a:prstGeom>
          <a:solidFill>
            <a:srgbClr val="1C44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sz="1800" kern="1200">
              <a:solidFill>
                <a:schemeClr val="lt1"/>
              </a:solidFill>
              <a:latin typeface="+mn-lt"/>
              <a:ea typeface="+mn-ea"/>
              <a:cs typeface="+mn-cs"/>
            </a:endParaRPr>
          </a:p>
        </p:txBody>
      </p:sp>
      <p:sp>
        <p:nvSpPr>
          <p:cNvPr id="48" name="Rectangle 47">
            <a:extLst>
              <a:ext uri="{FF2B5EF4-FFF2-40B4-BE49-F238E27FC236}">
                <a16:creationId xmlns:a16="http://schemas.microsoft.com/office/drawing/2014/main" id="{52202EBC-A5D0-4A93-B8C4-429407E167B0}"/>
              </a:ext>
            </a:extLst>
          </p:cNvPr>
          <p:cNvSpPr/>
          <p:nvPr userDrawn="1"/>
        </p:nvSpPr>
        <p:spPr>
          <a:xfrm>
            <a:off x="3251197" y="4800600"/>
            <a:ext cx="8940800" cy="1295400"/>
          </a:xfrm>
          <a:prstGeom prst="rect">
            <a:avLst/>
          </a:prstGeom>
          <a:solidFill>
            <a:srgbClr val="1C44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Rounded Rectangle 17">
            <a:extLst>
              <a:ext uri="{FF2B5EF4-FFF2-40B4-BE49-F238E27FC236}">
                <a16:creationId xmlns:a16="http://schemas.microsoft.com/office/drawing/2014/main" id="{875775F3-11AE-4192-B9C1-7C1F34FD4210}"/>
              </a:ext>
            </a:extLst>
          </p:cNvPr>
          <p:cNvSpPr/>
          <p:nvPr userDrawn="1"/>
        </p:nvSpPr>
        <p:spPr>
          <a:xfrm>
            <a:off x="304797" y="4686300"/>
            <a:ext cx="2946400" cy="1524000"/>
          </a:xfrm>
          <a:prstGeom prst="roundRect">
            <a:avLst/>
          </a:prstGeom>
          <a:solidFill>
            <a:schemeClr val="bg1"/>
          </a:solidFill>
          <a:ln w="76200">
            <a:solidFill>
              <a:srgbClr val="152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0" name="Picture 2" descr="Hays Middle School">
            <a:extLst>
              <a:ext uri="{FF2B5EF4-FFF2-40B4-BE49-F238E27FC236}">
                <a16:creationId xmlns:a16="http://schemas.microsoft.com/office/drawing/2014/main" id="{78ADFC35-D8E8-45AB-9B10-811BE1DF930A}"/>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1113680" y="4963295"/>
            <a:ext cx="1172216" cy="97001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Placeholder 2">
            <a:extLst>
              <a:ext uri="{FF2B5EF4-FFF2-40B4-BE49-F238E27FC236}">
                <a16:creationId xmlns:a16="http://schemas.microsoft.com/office/drawing/2014/main" id="{AC72211E-698C-44E5-8238-21AE922A3F99}"/>
              </a:ext>
            </a:extLst>
          </p:cNvPr>
          <p:cNvSpPr>
            <a:spLocks noGrp="1"/>
          </p:cNvSpPr>
          <p:nvPr>
            <p:ph type="body" idx="1" hasCustomPrompt="1"/>
          </p:nvPr>
        </p:nvSpPr>
        <p:spPr>
          <a:xfrm>
            <a:off x="3429000" y="4828388"/>
            <a:ext cx="8763000" cy="1239824"/>
          </a:xfrm>
        </p:spPr>
        <p:txBody>
          <a:bodyPr anchor="ctr" anchorCtr="0"/>
          <a:lstStyle>
            <a:lvl1pPr marL="0" indent="0">
              <a:buNone/>
              <a:defRPr sz="3200" b="1"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[Additional details or leave blank]</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219200"/>
            <a:ext cx="5386917"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609600" y="1905000"/>
            <a:ext cx="5386917"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add text or select an icon below]</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219200"/>
            <a:ext cx="5389033"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6193368" y="1905000"/>
            <a:ext cx="5389033"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add text or select an icon below]</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12192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15274E"/>
                </a:solidFill>
              </a:defRPr>
            </a:lvl1pPr>
          </a:lstStyle>
          <a:p>
            <a:pPr lvl="0"/>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12" name="Picture 1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5400000">
            <a:off x="3886202" y="-3886199"/>
            <a:ext cx="4419600" cy="12192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914400" y="3048000"/>
            <a:ext cx="112776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a:t>[New Section or Topic]</a:t>
            </a:r>
          </a:p>
        </p:txBody>
      </p:sp>
      <p:sp>
        <p:nvSpPr>
          <p:cNvPr id="3" name="Text Placeholder 2"/>
          <p:cNvSpPr>
            <a:spLocks noGrp="1"/>
          </p:cNvSpPr>
          <p:nvPr>
            <p:ph type="body" idx="1" hasCustomPrompt="1"/>
          </p:nvPr>
        </p:nvSpPr>
        <p:spPr>
          <a:xfrm>
            <a:off x="914400" y="4419601"/>
            <a:ext cx="112776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[Additional details or leave blank]</a:t>
            </a:r>
          </a:p>
        </p:txBody>
      </p:sp>
      <p:sp>
        <p:nvSpPr>
          <p:cNvPr id="11" name="Slide Number Placeholder 5"/>
          <p:cNvSpPr>
            <a:spLocks noGrp="1"/>
          </p:cNvSpPr>
          <p:nvPr>
            <p:ph type="sldNum" sz="quarter" idx="4"/>
          </p:nvPr>
        </p:nvSpPr>
        <p:spPr>
          <a:xfrm>
            <a:off x="10972800" y="6559972"/>
            <a:ext cx="1016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3" y="2"/>
            <a:ext cx="12192003" cy="609601"/>
          </a:xfrm>
          <a:prstGeom prst="rect">
            <a:avLst/>
          </a:prstGeom>
          <a:gradFill flip="none" rotWithShape="1">
            <a:gsLst>
              <a:gs pos="0">
                <a:srgbClr val="15274E"/>
              </a:gs>
              <a:gs pos="100000">
                <a:srgbClr val="15274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22EF61B9-CFC3-4A89-8C7E-14CAB047F3D9}"/>
              </a:ext>
            </a:extLst>
          </p:cNvPr>
          <p:cNvPicPr>
            <a:picLocks noChangeAspect="1" noChangeArrowheads="1"/>
          </p:cNvPicPr>
          <p:nvPr userDrawn="1"/>
        </p:nvPicPr>
        <p:blipFill>
          <a:blip r:embed="rId2" cstate="email">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1143001"/>
            <a:ext cx="12192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userDrawn="1"/>
        </p:nvPicPr>
        <p:blipFill>
          <a:blip r:embed="rId4" cstate="email">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55000" contrast="-40000"/>
                    </a14:imgEffect>
                  </a14:imgLayer>
                </a14:imgProps>
              </a:ext>
              <a:ext uri="{28A0092B-C50C-407E-A947-70E740481C1C}">
                <a14:useLocalDpi xmlns:a14="http://schemas.microsoft.com/office/drawing/2010/main"/>
              </a:ext>
            </a:extLst>
          </a:blip>
          <a:srcRect/>
          <a:stretch>
            <a:fillRect/>
          </a:stretch>
        </p:blipFill>
        <p:spPr bwMode="auto">
          <a:xfrm>
            <a:off x="0" y="0"/>
            <a:ext cx="12192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724400"/>
            <a:ext cx="12192000" cy="1447800"/>
          </a:xfrm>
          <a:prstGeom prst="rect">
            <a:avLst/>
          </a:prstGeom>
          <a:solidFill>
            <a:srgbClr val="15274E">
              <a:alpha val="30000"/>
            </a:srgbClr>
          </a:solidFill>
          <a:ln>
            <a:solidFill>
              <a:srgbClr val="152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8" name="Rectangle 77"/>
          <p:cNvSpPr/>
          <p:nvPr/>
        </p:nvSpPr>
        <p:spPr>
          <a:xfrm flipH="1">
            <a:off x="0" y="4800600"/>
            <a:ext cx="609600" cy="1295400"/>
          </a:xfrm>
          <a:prstGeom prst="rect">
            <a:avLst/>
          </a:prstGeom>
          <a:solidFill>
            <a:srgbClr val="1C448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sz="1800" kern="1200">
              <a:solidFill>
                <a:schemeClr val="lt1"/>
              </a:solidFill>
              <a:latin typeface="+mn-lt"/>
              <a:ea typeface="+mn-ea"/>
              <a:cs typeface="+mn-cs"/>
            </a:endParaRPr>
          </a:p>
        </p:txBody>
      </p:sp>
      <p:sp>
        <p:nvSpPr>
          <p:cNvPr id="79" name="Rectangle 78"/>
          <p:cNvSpPr/>
          <p:nvPr userDrawn="1"/>
        </p:nvSpPr>
        <p:spPr>
          <a:xfrm>
            <a:off x="3048000" y="4800600"/>
            <a:ext cx="9144000" cy="1295400"/>
          </a:xfrm>
          <a:prstGeom prst="rect">
            <a:avLst/>
          </a:prstGeom>
          <a:solidFill>
            <a:srgbClr val="1C448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Rectangle 2"/>
          <p:cNvSpPr>
            <a:spLocks noGrp="1" noChangeArrowheads="1"/>
          </p:cNvSpPr>
          <p:nvPr>
            <p:ph type="ctrTitle" hasCustomPrompt="1"/>
          </p:nvPr>
        </p:nvSpPr>
        <p:spPr>
          <a:xfrm>
            <a:off x="0" y="2362201"/>
            <a:ext cx="12192000" cy="1447799"/>
          </a:xfrm>
          <a:solidFill>
            <a:srgbClr val="15274E">
              <a:alpha val="30000"/>
            </a:srgbClr>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a:t>[Presentation or Section Title]</a:t>
            </a:r>
          </a:p>
        </p:txBody>
      </p:sp>
      <p:sp>
        <p:nvSpPr>
          <p:cNvPr id="81" name="Rectangle 3"/>
          <p:cNvSpPr>
            <a:spLocks noGrp="1" noChangeArrowheads="1"/>
          </p:cNvSpPr>
          <p:nvPr>
            <p:ph type="subTitle" idx="1" hasCustomPrompt="1"/>
          </p:nvPr>
        </p:nvSpPr>
        <p:spPr>
          <a:xfrm>
            <a:off x="3556000" y="4572000"/>
            <a:ext cx="8636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a:t>[Target Audience; What; Date]</a:t>
            </a:r>
          </a:p>
        </p:txBody>
      </p:sp>
      <p:sp>
        <p:nvSpPr>
          <p:cNvPr id="14" name="Rectangle 13">
            <a:extLst>
              <a:ext uri="{FF2B5EF4-FFF2-40B4-BE49-F238E27FC236}">
                <a16:creationId xmlns:a16="http://schemas.microsoft.com/office/drawing/2014/main" id="{F61BB4E5-D172-4D2A-ABD2-5C1CD30B25F1}"/>
              </a:ext>
            </a:extLst>
          </p:cNvPr>
          <p:cNvSpPr/>
          <p:nvPr userDrawn="1"/>
        </p:nvSpPr>
        <p:spPr>
          <a:xfrm rot="10800000">
            <a:off x="-152406" y="5961355"/>
            <a:ext cx="12519101" cy="602139"/>
          </a:xfrm>
          <a:prstGeom prst="rect">
            <a:avLst/>
          </a:prstGeom>
          <a:gradFill flip="none" rotWithShape="1">
            <a:gsLst>
              <a:gs pos="0">
                <a:srgbClr val="15274E"/>
              </a:gs>
              <a:gs pos="100000">
                <a:srgbClr val="15274E">
                  <a:alpha val="65000"/>
                </a:srgb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ounded Rectangle 17"/>
          <p:cNvSpPr/>
          <p:nvPr userDrawn="1"/>
        </p:nvSpPr>
        <p:spPr>
          <a:xfrm>
            <a:off x="304800" y="4686300"/>
            <a:ext cx="2946400" cy="1524000"/>
          </a:xfrm>
          <a:prstGeom prst="roundRect">
            <a:avLst/>
          </a:prstGeom>
          <a:solidFill>
            <a:schemeClr val="bg1"/>
          </a:solidFill>
          <a:ln w="76200">
            <a:solidFill>
              <a:srgbClr val="152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6" name="Picture 2" descr="Hays Middle School">
            <a:extLst>
              <a:ext uri="{FF2B5EF4-FFF2-40B4-BE49-F238E27FC236}">
                <a16:creationId xmlns:a16="http://schemas.microsoft.com/office/drawing/2014/main" id="{DDD9805F-BBBA-4EF6-B782-E56DEE51D11E}"/>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tretch>
            <a:fillRect/>
          </a:stretch>
        </p:blipFill>
        <p:spPr bwMode="auto">
          <a:xfrm>
            <a:off x="1113683" y="4963295"/>
            <a:ext cx="1172216" cy="970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821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1"/>
            <a:ext cx="12192003" cy="609601"/>
          </a:xfrm>
          <a:prstGeom prst="rect">
            <a:avLst/>
          </a:prstGeom>
          <a:gradFill flip="none" rotWithShape="1">
            <a:gsLst>
              <a:gs pos="0">
                <a:srgbClr val="15274E"/>
              </a:gs>
              <a:gs pos="100000">
                <a:srgbClr val="15274E">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0"/>
          </p:nvPr>
        </p:nvSpPr>
        <p:spPr>
          <a:xfrm>
            <a:off x="10972800" y="6559972"/>
            <a:ext cx="1016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10972800" y="6559972"/>
            <a:ext cx="1016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 Placeholder 2"/>
          <p:cNvSpPr>
            <a:spLocks noGrp="1"/>
          </p:cNvSpPr>
          <p:nvPr>
            <p:ph type="body" idx="11" hasCustomPrompt="1"/>
          </p:nvPr>
        </p:nvSpPr>
        <p:spPr>
          <a:xfrm>
            <a:off x="4872567" y="2590798"/>
            <a:ext cx="6913444"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[Instructor]</a:t>
            </a:r>
          </a:p>
        </p:txBody>
      </p:sp>
      <p:sp>
        <p:nvSpPr>
          <p:cNvPr id="21" name="Text Placeholder 4"/>
          <p:cNvSpPr>
            <a:spLocks noGrp="1"/>
          </p:cNvSpPr>
          <p:nvPr>
            <p:ph type="body" sz="quarter" idx="12" hasCustomPrompt="1"/>
          </p:nvPr>
        </p:nvSpPr>
        <p:spPr>
          <a:xfrm>
            <a:off x="4872567" y="4419598"/>
            <a:ext cx="691616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[Action Items]</a:t>
            </a:r>
          </a:p>
        </p:txBody>
      </p:sp>
      <p:sp>
        <p:nvSpPr>
          <p:cNvPr id="38" name="Text Placeholder 2"/>
          <p:cNvSpPr>
            <a:spLocks noGrp="1"/>
          </p:cNvSpPr>
          <p:nvPr>
            <p:ph type="body" idx="1" hasCustomPrompt="1"/>
          </p:nvPr>
        </p:nvSpPr>
        <p:spPr>
          <a:xfrm>
            <a:off x="4872567" y="3067711"/>
            <a:ext cx="6913033"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[Contact Information]</a:t>
            </a:r>
          </a:p>
        </p:txBody>
      </p:sp>
      <p:sp>
        <p:nvSpPr>
          <p:cNvPr id="39" name="Text Placeholder 4"/>
          <p:cNvSpPr>
            <a:spLocks noGrp="1"/>
          </p:cNvSpPr>
          <p:nvPr>
            <p:ph type="body" sz="quarter" idx="3" hasCustomPrompt="1"/>
          </p:nvPr>
        </p:nvSpPr>
        <p:spPr>
          <a:xfrm>
            <a:off x="4876800" y="4896511"/>
            <a:ext cx="6910727"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[Details]</a:t>
            </a:r>
          </a:p>
        </p:txBody>
      </p:sp>
      <p:sp>
        <p:nvSpPr>
          <p:cNvPr id="53" name="Rectangle 3"/>
          <p:cNvSpPr/>
          <p:nvPr/>
        </p:nvSpPr>
        <p:spPr>
          <a:xfrm>
            <a:off x="0" y="0"/>
            <a:ext cx="12192000" cy="1600200"/>
          </a:xfrm>
          <a:prstGeom prst="rect">
            <a:avLst/>
          </a:prstGeom>
          <a:gradFill flip="none" rotWithShape="1">
            <a:gsLst>
              <a:gs pos="14000">
                <a:srgbClr val="15274E"/>
              </a:gs>
              <a:gs pos="21000">
                <a:srgbClr val="1C4489"/>
              </a:gs>
              <a:gs pos="33000">
                <a:schemeClr val="accent1">
                  <a:lumMod val="75000"/>
                </a:schemeClr>
              </a:gs>
              <a:gs pos="55000">
                <a:schemeClr val="accent1"/>
              </a:gs>
              <a:gs pos="75000">
                <a:schemeClr val="accent1">
                  <a:lumMod val="75000"/>
                </a:schemeClr>
              </a:gs>
              <a:gs pos="89000">
                <a:srgbClr val="1C4489"/>
              </a:gs>
              <a:gs pos="100000">
                <a:srgbClr val="15274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406400" y="0"/>
            <a:ext cx="7112000" cy="1600200"/>
          </a:xfrm>
          <a:prstGeom prst="rect">
            <a:avLst/>
          </a:prstGeom>
          <a:noFill/>
        </p:spPr>
        <p:txBody>
          <a:bodyPr wrap="square" lIns="91440" rIns="274320" rtlCol="0" anchor="ctr" anchorCtr="0">
            <a:noAutofit/>
          </a:bodyPr>
          <a:lstStyle/>
          <a:p>
            <a:pPr algn="l"/>
            <a:r>
              <a:rPr lang="en-US" sz="3600" b="1" i="0" spc="0" baseline="0" dirty="0">
                <a:solidFill>
                  <a:schemeClr val="bg1"/>
                </a:solidFill>
                <a:latin typeface="Arial" pitchFamily="34" charset="0"/>
                <a:ea typeface="Tahoma" pitchFamily="34" charset="0"/>
                <a:cs typeface="Arial" pitchFamily="34" charset="0"/>
              </a:rPr>
              <a:t>Thank you!</a:t>
            </a:r>
          </a:p>
        </p:txBody>
      </p:sp>
      <p:cxnSp>
        <p:nvCxnSpPr>
          <p:cNvPr id="15" name="Straight Connector 14"/>
          <p:cNvCxnSpPr/>
          <p:nvPr userDrawn="1"/>
        </p:nvCxnSpPr>
        <p:spPr>
          <a:xfrm>
            <a:off x="0" y="1600200"/>
            <a:ext cx="12192000" cy="0"/>
          </a:xfrm>
          <a:prstGeom prst="line">
            <a:avLst/>
          </a:prstGeom>
          <a:ln w="28575">
            <a:solidFill>
              <a:srgbClr val="15274E"/>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3" y="2"/>
            <a:ext cx="12192003" cy="609601"/>
          </a:xfrm>
          <a:prstGeom prst="rect">
            <a:avLst/>
          </a:prstGeom>
          <a:gradFill flip="none" rotWithShape="1">
            <a:gsLst>
              <a:gs pos="0">
                <a:srgbClr val="15274E"/>
              </a:gs>
              <a:gs pos="100000">
                <a:srgbClr val="1C4489">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 descr="Hays Middle School">
            <a:extLst>
              <a:ext uri="{FF2B5EF4-FFF2-40B4-BE49-F238E27FC236}">
                <a16:creationId xmlns:a16="http://schemas.microsoft.com/office/drawing/2014/main" id="{797B6946-99BA-435F-89CA-A204706F0339}"/>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403273" y="1282098"/>
            <a:ext cx="6149927" cy="50890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470400" y="1295400"/>
            <a:ext cx="77216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 or select an icon below]</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03201" y="1293150"/>
            <a:ext cx="4011084"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50"/>
            <a:ext cx="12192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a:t>Click to edit Master title style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24000" y="2057400"/>
            <a:ext cx="92456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540000" y="1219200"/>
            <a:ext cx="72136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12192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a:t>Click to edit Master title style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12192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219200"/>
            <a:ext cx="2743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1219200"/>
            <a:ext cx="80264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609600" y="6476999"/>
            <a:ext cx="28448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520796" y="6476999"/>
            <a:ext cx="7343625"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10939195" y="6476999"/>
            <a:ext cx="978485"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10972800" y="6559972"/>
            <a:ext cx="1016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12192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15274E"/>
                </a:solidFill>
              </a:defRPr>
            </a:lvl1pPr>
          </a:lstStyle>
          <a:p>
            <a:pPr lvl="0"/>
            <a:r>
              <a:rPr lang="en-US" dirty="0"/>
              <a:t>[Add Title Here]</a:t>
            </a:r>
          </a:p>
        </p:txBody>
      </p:sp>
      <p:sp>
        <p:nvSpPr>
          <p:cNvPr id="6" name="Text Placeholder 2"/>
          <p:cNvSpPr>
            <a:spLocks noGrp="1"/>
          </p:cNvSpPr>
          <p:nvPr>
            <p:ph idx="1"/>
          </p:nvPr>
        </p:nvSpPr>
        <p:spPr bwMode="auto">
          <a:xfrm>
            <a:off x="203200" y="1219200"/>
            <a:ext cx="119888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Hays Hawks Logo">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10972800" y="6559972"/>
            <a:ext cx="1016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12192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pic>
        <p:nvPicPr>
          <p:cNvPr id="4" name="Picture 2" descr="Hays Middle School">
            <a:extLst>
              <a:ext uri="{FF2B5EF4-FFF2-40B4-BE49-F238E27FC236}">
                <a16:creationId xmlns:a16="http://schemas.microsoft.com/office/drawing/2014/main" id="{DB285D67-6F53-4367-8956-4ABCDA94541E}"/>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729798" y="643467"/>
            <a:ext cx="673240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22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12192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15274E"/>
                </a:solidFill>
              </a:defRPr>
            </a:lvl1pPr>
          </a:lstStyle>
          <a:p>
            <a:pPr lvl="0"/>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10972800" y="6559972"/>
            <a:ext cx="1016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12192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10972800" y="6559972"/>
            <a:ext cx="1016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12192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4" name="Title Placeholder 1"/>
          <p:cNvSpPr>
            <a:spLocks noGrp="1"/>
          </p:cNvSpPr>
          <p:nvPr>
            <p:ph type="title"/>
          </p:nvPr>
        </p:nvSpPr>
        <p:spPr bwMode="auto">
          <a:xfrm rot="16200000">
            <a:off x="-2463800" y="2768600"/>
            <a:ext cx="6248400" cy="1320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15274E"/>
                </a:solidFill>
              </a:defRPr>
            </a:lvl1pPr>
          </a:lstStyle>
          <a:p>
            <a:pPr lvl="0"/>
            <a:r>
              <a:rPr lang="en-US" dirty="0"/>
              <a:t>Click to edit Master title style</a:t>
            </a:r>
          </a:p>
        </p:txBody>
      </p:sp>
    </p:spTree>
    <p:extLst>
      <p:ext uri="{BB962C8B-B14F-4D97-AF65-F5344CB8AC3E}">
        <p14:creationId xmlns:p14="http://schemas.microsoft.com/office/powerpoint/2010/main" val="2872024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10972800" y="6559972"/>
            <a:ext cx="1016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12192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15274E"/>
                </a:solidFill>
              </a:defRPr>
            </a:lvl1pPr>
          </a:lstStyle>
          <a:p>
            <a:pPr lvl="0"/>
            <a:r>
              <a:rPr lang="en-US" dirty="0"/>
              <a:t>[Add Title Here]</a:t>
            </a:r>
          </a:p>
        </p:txBody>
      </p:sp>
      <p:sp>
        <p:nvSpPr>
          <p:cNvPr id="6" name="Text Placeholder 2"/>
          <p:cNvSpPr>
            <a:spLocks noGrp="1"/>
          </p:cNvSpPr>
          <p:nvPr>
            <p:ph idx="1"/>
          </p:nvPr>
        </p:nvSpPr>
        <p:spPr bwMode="auto">
          <a:xfrm>
            <a:off x="4368800" y="1219200"/>
            <a:ext cx="78232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7661" y="1352550"/>
            <a:ext cx="317500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12192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15274E"/>
                </a:solidFill>
              </a:defRPr>
            </a:lvl1pPr>
          </a:lstStyle>
          <a:p>
            <a:pPr lvl="0"/>
            <a:r>
              <a:rPr lang="en-US" dirty="0"/>
              <a:t>[Add title here and subtitle below]</a:t>
            </a:r>
          </a:p>
        </p:txBody>
      </p:sp>
      <p:sp>
        <p:nvSpPr>
          <p:cNvPr id="10" name="Content Placeholder 2"/>
          <p:cNvSpPr>
            <a:spLocks noGrp="1"/>
          </p:cNvSpPr>
          <p:nvPr>
            <p:ph idx="1" hasCustomPrompt="1"/>
          </p:nvPr>
        </p:nvSpPr>
        <p:spPr>
          <a:xfrm>
            <a:off x="203200" y="1600200"/>
            <a:ext cx="119888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a:t>[Click to add text or select an icon below]</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1" hasCustomPrompt="1"/>
          </p:nvPr>
        </p:nvSpPr>
        <p:spPr>
          <a:xfrm>
            <a:off x="0" y="1134981"/>
            <a:ext cx="12192000" cy="382245"/>
          </a:xfrm>
          <a:gradFill flip="none" rotWithShape="1">
            <a:gsLst>
              <a:gs pos="22000">
                <a:srgbClr val="3A68A8"/>
              </a:gs>
              <a:gs pos="100000">
                <a:schemeClr val="accent1"/>
              </a:gs>
              <a:gs pos="72000">
                <a:srgbClr val="1C4489"/>
              </a:gs>
              <a:gs pos="21000">
                <a:srgbClr val="1C4489"/>
              </a:gs>
              <a:gs pos="16000">
                <a:schemeClr val="tx2"/>
              </a:gs>
              <a:gs pos="55650">
                <a:schemeClr val="accent1"/>
              </a:gs>
              <a:gs pos="11300">
                <a:srgbClr val="15274E"/>
              </a:gs>
              <a:gs pos="0">
                <a:srgbClr val="15274E"/>
              </a:gs>
              <a:gs pos="100000">
                <a:srgbClr val="15274E"/>
              </a:gs>
            </a:gsLst>
            <a:lin ang="13500000" scaled="1"/>
            <a:tileRect/>
          </a:gradFill>
          <a:ln>
            <a:solidFill>
              <a:srgbClr val="15274E"/>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[Subtitle - Additional details or leave blank]</a:t>
            </a:r>
          </a:p>
        </p:txBody>
      </p:sp>
      <p:cxnSp>
        <p:nvCxnSpPr>
          <p:cNvPr id="7" name="Straight Connector 6"/>
          <p:cNvCxnSpPr/>
          <p:nvPr userDrawn="1"/>
        </p:nvCxnSpPr>
        <p:spPr>
          <a:xfrm>
            <a:off x="0" y="1524000"/>
            <a:ext cx="12192000" cy="0"/>
          </a:xfrm>
          <a:prstGeom prst="line">
            <a:avLst/>
          </a:prstGeom>
          <a:ln w="19050">
            <a:solidFill>
              <a:srgbClr val="15274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12192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8" name="Slide Number Placeholder 5"/>
          <p:cNvSpPr>
            <a:spLocks noGrp="1"/>
          </p:cNvSpPr>
          <p:nvPr>
            <p:ph type="sldNum" sz="quarter" idx="10"/>
          </p:nvPr>
        </p:nvSpPr>
        <p:spPr>
          <a:xfrm>
            <a:off x="10972800" y="6559972"/>
            <a:ext cx="1016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203200" y="304801"/>
            <a:ext cx="119888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149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04800" y="1295400"/>
            <a:ext cx="56896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add text or select an icon below]</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502400" y="1295400"/>
            <a:ext cx="56896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add text or select an icon below]</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12192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15274E"/>
                </a:solidFill>
              </a:defRPr>
            </a:lvl1pPr>
          </a:lstStyle>
          <a:p>
            <a:pPr lvl="0"/>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12192000" cy="325438"/>
          </a:xfrm>
          <a:prstGeom prst="rect">
            <a:avLst/>
          </a:prstGeom>
          <a:gradFill flip="none" rotWithShape="1">
            <a:gsLst>
              <a:gs pos="14000">
                <a:srgbClr val="1C4489"/>
              </a:gs>
              <a:gs pos="20000">
                <a:schemeClr val="accent1"/>
              </a:gs>
              <a:gs pos="33000">
                <a:srgbClr val="1C4489"/>
              </a:gs>
              <a:gs pos="56000">
                <a:srgbClr val="1C4489"/>
              </a:gs>
              <a:gs pos="78000">
                <a:schemeClr val="accent1"/>
              </a:gs>
              <a:gs pos="92000">
                <a:schemeClr val="tx2"/>
              </a:gs>
              <a:gs pos="100000">
                <a:srgbClr val="15274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sz="1800"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12192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a:t>Click to edit Master title style</a:t>
            </a:r>
          </a:p>
        </p:txBody>
      </p:sp>
      <p:sp>
        <p:nvSpPr>
          <p:cNvPr id="1028" name="Text Placeholder 2"/>
          <p:cNvSpPr>
            <a:spLocks noGrp="1"/>
          </p:cNvSpPr>
          <p:nvPr>
            <p:ph type="body" idx="1"/>
          </p:nvPr>
        </p:nvSpPr>
        <p:spPr bwMode="auto">
          <a:xfrm>
            <a:off x="203200" y="1219200"/>
            <a:ext cx="119888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bwMode="auto">
          <a:xfrm>
            <a:off x="0" y="1117122"/>
            <a:ext cx="12192000" cy="1588"/>
          </a:xfrm>
          <a:prstGeom prst="line">
            <a:avLst/>
          </a:prstGeom>
          <a:ln w="38100">
            <a:solidFill>
              <a:srgbClr val="15274E"/>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844800" y="8626"/>
            <a:ext cx="93472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10972800" y="6559972"/>
            <a:ext cx="1016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727200" y="6570207"/>
            <a:ext cx="9042400" cy="261610"/>
          </a:xfrm>
          <a:prstGeom prst="rect">
            <a:avLst/>
          </a:prstGeom>
          <a:noFill/>
        </p:spPr>
        <p:txBody>
          <a:bodyPr wrap="square" rtlCol="0">
            <a:spAutoFit/>
          </a:bodyPr>
          <a:lstStyle/>
          <a:p>
            <a:pPr marL="182880" algn="ctr"/>
            <a:r>
              <a:rPr lang="en-US" sz="1050" b="1" dirty="0">
                <a:solidFill>
                  <a:schemeClr val="bg1"/>
                </a:solidFill>
                <a:latin typeface="Century Gothic" pitchFamily="34" charset="0"/>
              </a:rPr>
              <a:t>Hacking Hays Hawks 20200117</a:t>
            </a:r>
          </a:p>
        </p:txBody>
      </p:sp>
      <p:sp>
        <p:nvSpPr>
          <p:cNvPr id="15" name="Rectangle 3"/>
          <p:cNvSpPr>
            <a:spLocks noChangeArrowheads="1"/>
          </p:cNvSpPr>
          <p:nvPr/>
        </p:nvSpPr>
        <p:spPr bwMode="auto">
          <a:xfrm>
            <a:off x="0" y="0"/>
            <a:ext cx="12192000" cy="325438"/>
          </a:xfrm>
          <a:prstGeom prst="rect">
            <a:avLst/>
          </a:prstGeom>
          <a:gradFill flip="none" rotWithShape="1">
            <a:gsLst>
              <a:gs pos="14000">
                <a:srgbClr val="15274E"/>
              </a:gs>
              <a:gs pos="21000">
                <a:srgbClr val="1C4489"/>
              </a:gs>
              <a:gs pos="33000">
                <a:schemeClr val="accent1">
                  <a:lumMod val="75000"/>
                </a:schemeClr>
              </a:gs>
              <a:gs pos="55000">
                <a:schemeClr val="accent1"/>
              </a:gs>
              <a:gs pos="75000">
                <a:schemeClr val="accent1">
                  <a:lumMod val="75000"/>
                </a:schemeClr>
              </a:gs>
              <a:gs pos="89000">
                <a:srgbClr val="1C4489"/>
              </a:gs>
              <a:gs pos="100000">
                <a:srgbClr val="15274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sz="1800" b="1"/>
          </a:p>
        </p:txBody>
      </p:sp>
      <p:cxnSp>
        <p:nvCxnSpPr>
          <p:cNvPr id="4" name="Straight Connector 3"/>
          <p:cNvCxnSpPr/>
          <p:nvPr/>
        </p:nvCxnSpPr>
        <p:spPr>
          <a:xfrm>
            <a:off x="0" y="6532562"/>
            <a:ext cx="12192000" cy="0"/>
          </a:xfrm>
          <a:prstGeom prst="line">
            <a:avLst/>
          </a:prstGeom>
          <a:ln w="19050">
            <a:solidFill>
              <a:srgbClr val="15274E"/>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12192000" cy="0"/>
          </a:xfrm>
          <a:prstGeom prst="line">
            <a:avLst/>
          </a:prstGeom>
          <a:ln w="19050">
            <a:solidFill>
              <a:srgbClr val="15274E"/>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697" r:id="rId5"/>
    <p:sldLayoutId id="2147483698" r:id="rId6"/>
    <p:sldLayoutId id="2147483679" r:id="rId7"/>
    <p:sldLayoutId id="2147483695" r:id="rId8"/>
    <p:sldLayoutId id="2147483681" r:id="rId9"/>
    <p:sldLayoutId id="2147483682" r:id="rId10"/>
    <p:sldLayoutId id="2147483680" r:id="rId11"/>
    <p:sldLayoutId id="2147483696" r:id="rId12"/>
    <p:sldLayoutId id="2147483685" r:id="rId13"/>
    <p:sldLayoutId id="2147483686" r:id="rId14"/>
    <p:sldLayoutId id="2147483687" r:id="rId15"/>
    <p:sldLayoutId id="2147483688" r:id="rId16"/>
    <p:sldLayoutId id="2147483689" r:id="rId17"/>
    <p:sldLayoutId id="2147483700" r:id="rId18"/>
    <p:sldLayoutId id="2147483701" r:id="rId19"/>
    <p:sldLayoutId id="2147483702" r:id="rId20"/>
  </p:sldLayoutIdLst>
  <p:hf hdr="0" ftr="0" dt="0"/>
  <p:txStyles>
    <p:titleStyle>
      <a:lvl1pPr algn="l" rtl="0" eaLnBrk="1" fontAlgn="base" hangingPunct="1">
        <a:lnSpc>
          <a:spcPct val="90000"/>
        </a:lnSpc>
        <a:spcBef>
          <a:spcPct val="0"/>
        </a:spcBef>
        <a:spcAft>
          <a:spcPct val="0"/>
        </a:spcAft>
        <a:defRPr lang="en-US" sz="3600" b="1" kern="1200" baseline="0" dirty="0">
          <a:solidFill>
            <a:srgbClr val="15274E"/>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1.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 Id="rId5" Type="http://schemas.openxmlformats.org/officeDocument/2006/relationships/image" Target="../media/image37.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8" Type="http://schemas.openxmlformats.org/officeDocument/2006/relationships/hyperlink" Target="http://www.issa.org/" TargetMode="External"/><Relationship Id="rId13" Type="http://schemas.openxmlformats.org/officeDocument/2006/relationships/hyperlink" Target="http://www.ponemon.org/" TargetMode="External"/><Relationship Id="rId3" Type="http://schemas.openxmlformats.org/officeDocument/2006/relationships/hyperlink" Target="http://www.opensecurityfoundation.org/" TargetMode="External"/><Relationship Id="rId7" Type="http://schemas.openxmlformats.org/officeDocument/2006/relationships/hyperlink" Target="http://www.isaca.org/" TargetMode="External"/><Relationship Id="rId12" Type="http://schemas.openxmlformats.org/officeDocument/2006/relationships/hyperlink" Target="http://www.sans.org/" TargetMode="External"/><Relationship Id="rId2" Type="http://schemas.openxmlformats.org/officeDocument/2006/relationships/notesSlide" Target="../notesSlides/notesSlide8.xml"/><Relationship Id="rId16"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hyperlink" Target="http://www.idtheftcenter.org/" TargetMode="External"/><Relationship Id="rId11" Type="http://schemas.openxmlformats.org/officeDocument/2006/relationships/hyperlink" Target="http://www.privacyrights.org/" TargetMode="External"/><Relationship Id="rId5" Type="http://schemas.openxmlformats.org/officeDocument/2006/relationships/hyperlink" Target="http://www.databreaches.net/" TargetMode="External"/><Relationship Id="rId15" Type="http://schemas.openxmlformats.org/officeDocument/2006/relationships/customXml" Target="../ink/ink1.xml"/><Relationship Id="rId10" Type="http://schemas.openxmlformats.org/officeDocument/2006/relationships/hyperlink" Target="http://owasp.com/index.php/Main_Page" TargetMode="External"/><Relationship Id="rId4" Type="http://schemas.openxmlformats.org/officeDocument/2006/relationships/hyperlink" Target="http://gocsi.com/" TargetMode="External"/><Relationship Id="rId9" Type="http://schemas.openxmlformats.org/officeDocument/2006/relationships/hyperlink" Target="http://www.mitre.org/" TargetMode="External"/><Relationship Id="rId14" Type="http://schemas.openxmlformats.org/officeDocument/2006/relationships/hyperlink" Target="http://bit.ly/h5BnXJ"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video" Target="https://www.youtube.com/embed/2syhdD0u6Yc?feature=oembed" TargetMode="Externa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jpeg"/><Relationship Id="rId3" Type="http://schemas.openxmlformats.org/officeDocument/2006/relationships/image" Target="../media/image52.jpeg"/><Relationship Id="rId7" Type="http://schemas.openxmlformats.org/officeDocument/2006/relationships/image" Target="../media/image56.jpeg"/><Relationship Id="rId12" Type="http://schemas.openxmlformats.org/officeDocument/2006/relationships/image" Target="../media/image61.png"/><Relationship Id="rId2" Type="http://schemas.openxmlformats.org/officeDocument/2006/relationships/image" Target="../media/image51.jpeg"/><Relationship Id="rId1" Type="http://schemas.openxmlformats.org/officeDocument/2006/relationships/slideLayout" Target="../slideLayouts/slideLayout13.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jpeg"/><Relationship Id="rId10" Type="http://schemas.openxmlformats.org/officeDocument/2006/relationships/image" Target="../media/image59.png"/><Relationship Id="rId4" Type="http://schemas.openxmlformats.org/officeDocument/2006/relationships/image" Target="../media/image53.jpeg"/><Relationship Id="rId9" Type="http://schemas.openxmlformats.org/officeDocument/2006/relationships/image" Target="../media/image58.jpeg"/><Relationship Id="rId14" Type="http://schemas.openxmlformats.org/officeDocument/2006/relationships/image" Target="../media/image6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cyberseek.org/heatmap.html"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hyperlink" Target="http://upload.wikimedia.org/wikipedia/commons/2/21/NR-1_986.jp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3725FF-3054-4986-8E78-CB8EBE8AEC2C}"/>
              </a:ext>
            </a:extLst>
          </p:cNvPr>
          <p:cNvSpPr>
            <a:spLocks noGrp="1"/>
          </p:cNvSpPr>
          <p:nvPr>
            <p:ph type="sldNum" sz="quarter" idx="10"/>
          </p:nvPr>
        </p:nvSpPr>
        <p:spPr>
          <a:xfrm>
            <a:off x="10972800" y="6559972"/>
            <a:ext cx="1016000" cy="263525"/>
          </a:xfrm>
          <a:prstGeom prst="rect">
            <a:avLst/>
          </a:prstGeom>
        </p:spPr>
        <p:txBody>
          <a:bodyPr anchor="ctr">
            <a:normAutofit/>
          </a:bodyPr>
          <a:lstStyle/>
          <a:p>
            <a:pPr>
              <a:spcAft>
                <a:spcPts val="600"/>
              </a:spcAft>
            </a:pPr>
            <a:fld id="{FB124A42-3BFC-4002-A422-5D3896DD5E41}" type="slidenum">
              <a:rPr lang="en-US" smtClean="0"/>
              <a:pPr>
                <a:spcAft>
                  <a:spcPts val="600"/>
                </a:spcAft>
              </a:pPr>
              <a:t>1</a:t>
            </a:fld>
            <a:endParaRPr lang="en-US"/>
          </a:p>
        </p:txBody>
      </p:sp>
      <p:pic>
        <p:nvPicPr>
          <p:cNvPr id="7" name="Picture 6">
            <a:extLst>
              <a:ext uri="{FF2B5EF4-FFF2-40B4-BE49-F238E27FC236}">
                <a16:creationId xmlns:a16="http://schemas.microsoft.com/office/drawing/2014/main" id="{244AA5E6-C2B5-4352-9709-6A19CC0E9078}"/>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2417421" y="301976"/>
            <a:ext cx="7557760" cy="6254048"/>
          </a:xfrm>
          <a:prstGeom prst="rect">
            <a:avLst/>
          </a:prstGeom>
          <a:noFill/>
          <a:ln w="9525">
            <a:noFill/>
            <a:miter lim="800000"/>
            <a:headEnd/>
            <a:tailEnd/>
          </a:ln>
        </p:spPr>
      </p:pic>
      <p:pic>
        <p:nvPicPr>
          <p:cNvPr id="18" name="Picture 2" descr="Hays Middle School">
            <a:extLst>
              <a:ext uri="{FF2B5EF4-FFF2-40B4-BE49-F238E27FC236}">
                <a16:creationId xmlns:a16="http://schemas.microsoft.com/office/drawing/2014/main" id="{EE371257-AA46-4940-8DB0-438807E1397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421121" y="304800"/>
            <a:ext cx="7557760" cy="5257800"/>
          </a:xfrm>
          <a:prstGeom prst="rect">
            <a:avLst/>
          </a:prstGeom>
          <a:solidFill>
            <a:schemeClr val="bg1"/>
          </a:solidFill>
        </p:spPr>
      </p:pic>
      <p:sp>
        <p:nvSpPr>
          <p:cNvPr id="14" name="TextBox 13">
            <a:extLst>
              <a:ext uri="{FF2B5EF4-FFF2-40B4-BE49-F238E27FC236}">
                <a16:creationId xmlns:a16="http://schemas.microsoft.com/office/drawing/2014/main" id="{98E0824B-45FD-45A0-B8F4-9B59AECE9900}"/>
              </a:ext>
            </a:extLst>
          </p:cNvPr>
          <p:cNvSpPr txBox="1"/>
          <p:nvPr/>
        </p:nvSpPr>
        <p:spPr>
          <a:xfrm>
            <a:off x="1691620" y="4191000"/>
            <a:ext cx="8888750" cy="1785104"/>
          </a:xfrm>
          <a:prstGeom prst="rect">
            <a:avLst/>
          </a:prstGeom>
          <a:noFill/>
        </p:spPr>
        <p:txBody>
          <a:bodyPr wrap="square" rtlCol="0">
            <a:spAutoFit/>
          </a:bodyPr>
          <a:lstStyle/>
          <a:p>
            <a:pPr algn="ctr"/>
            <a:r>
              <a:rPr lang="en-US" sz="11000" dirty="0">
                <a:ln w="76200">
                  <a:solidFill>
                    <a:schemeClr val="bg1"/>
                  </a:solidFill>
                </a:ln>
                <a:solidFill>
                  <a:srgbClr val="15274E"/>
                </a:solidFill>
                <a:effectLst>
                  <a:glow rad="38100">
                    <a:srgbClr val="1C4489"/>
                  </a:glow>
                </a:effectLst>
                <a:latin typeface="Arial Black" panose="020B0A04020102020204" pitchFamily="34" charset="0"/>
                <a:cs typeface="Aharoni" panose="02010803020104030203" pitchFamily="2" charset="-79"/>
              </a:rPr>
              <a:t>HACKING</a:t>
            </a:r>
          </a:p>
        </p:txBody>
      </p:sp>
    </p:spTree>
    <p:extLst>
      <p:ext uri="{BB962C8B-B14F-4D97-AF65-F5344CB8AC3E}">
        <p14:creationId xmlns:p14="http://schemas.microsoft.com/office/powerpoint/2010/main" val="295017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90">
                                          <p:stCondLst>
                                            <p:cond delay="0"/>
                                          </p:stCondLst>
                                        </p:cTn>
                                        <p:tgtEl>
                                          <p:spTgt spid="14"/>
                                        </p:tgtEl>
                                      </p:cBhvr>
                                    </p:animEffect>
                                    <p:anim calcmode="lin" valueType="num">
                                      <p:cBhvr>
                                        <p:cTn id="8"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13" dur="13">
                                          <p:stCondLst>
                                            <p:cond delay="325"/>
                                          </p:stCondLst>
                                        </p:cTn>
                                        <p:tgtEl>
                                          <p:spTgt spid="14"/>
                                        </p:tgtEl>
                                      </p:cBhvr>
                                      <p:to x="100000" y="60000"/>
                                    </p:animScale>
                                    <p:animScale>
                                      <p:cBhvr>
                                        <p:cTn id="14" dur="83" decel="50000">
                                          <p:stCondLst>
                                            <p:cond delay="338"/>
                                          </p:stCondLst>
                                        </p:cTn>
                                        <p:tgtEl>
                                          <p:spTgt spid="14"/>
                                        </p:tgtEl>
                                      </p:cBhvr>
                                      <p:to x="100000" y="100000"/>
                                    </p:animScale>
                                    <p:animScale>
                                      <p:cBhvr>
                                        <p:cTn id="15" dur="13">
                                          <p:stCondLst>
                                            <p:cond delay="656"/>
                                          </p:stCondLst>
                                        </p:cTn>
                                        <p:tgtEl>
                                          <p:spTgt spid="14"/>
                                        </p:tgtEl>
                                      </p:cBhvr>
                                      <p:to x="100000" y="80000"/>
                                    </p:animScale>
                                    <p:animScale>
                                      <p:cBhvr>
                                        <p:cTn id="16" dur="83" decel="50000">
                                          <p:stCondLst>
                                            <p:cond delay="669"/>
                                          </p:stCondLst>
                                        </p:cTn>
                                        <p:tgtEl>
                                          <p:spTgt spid="14"/>
                                        </p:tgtEl>
                                      </p:cBhvr>
                                      <p:to x="100000" y="100000"/>
                                    </p:animScale>
                                    <p:animScale>
                                      <p:cBhvr>
                                        <p:cTn id="17" dur="13">
                                          <p:stCondLst>
                                            <p:cond delay="821"/>
                                          </p:stCondLst>
                                        </p:cTn>
                                        <p:tgtEl>
                                          <p:spTgt spid="14"/>
                                        </p:tgtEl>
                                      </p:cBhvr>
                                      <p:to x="100000" y="90000"/>
                                    </p:animScale>
                                    <p:animScale>
                                      <p:cBhvr>
                                        <p:cTn id="18" dur="83" decel="50000">
                                          <p:stCondLst>
                                            <p:cond delay="834"/>
                                          </p:stCondLst>
                                        </p:cTn>
                                        <p:tgtEl>
                                          <p:spTgt spid="14"/>
                                        </p:tgtEl>
                                      </p:cBhvr>
                                      <p:to x="100000" y="100000"/>
                                    </p:animScale>
                                    <p:animScale>
                                      <p:cBhvr>
                                        <p:cTn id="19" dur="13">
                                          <p:stCondLst>
                                            <p:cond delay="904"/>
                                          </p:stCondLst>
                                        </p:cTn>
                                        <p:tgtEl>
                                          <p:spTgt spid="14"/>
                                        </p:tgtEl>
                                      </p:cBhvr>
                                      <p:to x="100000" y="95000"/>
                                    </p:animScale>
                                    <p:animScale>
                                      <p:cBhvr>
                                        <p:cTn id="20" dur="83" decel="50000">
                                          <p:stCondLst>
                                            <p:cond delay="917"/>
                                          </p:stCondLst>
                                        </p:cTn>
                                        <p:tgtEl>
                                          <p:spTgt spid="14"/>
                                        </p:tgtEl>
                                      </p:cBhvr>
                                      <p:to x="100000" y="100000"/>
                                    </p:animScale>
                                  </p:childTnLst>
                                </p:cTn>
                              </p:par>
                              <p:par>
                                <p:cTn id="21" presetID="42" presetClass="exit" presetSubtype="0" fill="hold" nodeType="withEffect">
                                  <p:stCondLst>
                                    <p:cond delay="0"/>
                                  </p:stCondLst>
                                  <p:childTnLst>
                                    <p:animEffect transition="out" filter="fade">
                                      <p:cBhvr>
                                        <p:cTn id="22" dur="1750"/>
                                        <p:tgtEl>
                                          <p:spTgt spid="18"/>
                                        </p:tgtEl>
                                      </p:cBhvr>
                                    </p:animEffect>
                                    <p:anim calcmode="lin" valueType="num">
                                      <p:cBhvr>
                                        <p:cTn id="23" dur="1750"/>
                                        <p:tgtEl>
                                          <p:spTgt spid="18"/>
                                        </p:tgtEl>
                                        <p:attrNameLst>
                                          <p:attrName>ppt_x</p:attrName>
                                        </p:attrNameLst>
                                      </p:cBhvr>
                                      <p:tavLst>
                                        <p:tav tm="0">
                                          <p:val>
                                            <p:strVal val="ppt_x"/>
                                          </p:val>
                                        </p:tav>
                                        <p:tav tm="100000">
                                          <p:val>
                                            <p:strVal val="ppt_x"/>
                                          </p:val>
                                        </p:tav>
                                      </p:tavLst>
                                    </p:anim>
                                    <p:anim calcmode="lin" valueType="num">
                                      <p:cBhvr>
                                        <p:cTn id="24" dur="1750"/>
                                        <p:tgtEl>
                                          <p:spTgt spid="18"/>
                                        </p:tgtEl>
                                        <p:attrNameLst>
                                          <p:attrName>ppt_y</p:attrName>
                                        </p:attrNameLst>
                                      </p:cBhvr>
                                      <p:tavLst>
                                        <p:tav tm="0">
                                          <p:val>
                                            <p:strVal val="ppt_y"/>
                                          </p:val>
                                        </p:tav>
                                        <p:tav tm="100000">
                                          <p:val>
                                            <p:strVal val="ppt_y+.1"/>
                                          </p:val>
                                        </p:tav>
                                      </p:tavLst>
                                    </p:anim>
                                    <p:set>
                                      <p:cBhvr>
                                        <p:cTn id="25" dur="1" fill="hold">
                                          <p:stCondLst>
                                            <p:cond delay="174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a:t>
            </a:fld>
            <a:endParaRPr lang="en-US" dirty="0"/>
          </a:p>
        </p:txBody>
      </p:sp>
      <p:sp>
        <p:nvSpPr>
          <p:cNvPr id="3" name="Title 2"/>
          <p:cNvSpPr>
            <a:spLocks noGrp="1"/>
          </p:cNvSpPr>
          <p:nvPr>
            <p:ph type="title"/>
          </p:nvPr>
        </p:nvSpPr>
        <p:spPr/>
        <p:txBody>
          <a:bodyPr/>
          <a:lstStyle/>
          <a:p>
            <a:r>
              <a:rPr lang="en-US" dirty="0"/>
              <a:t>CYBER KILL CHAIN</a:t>
            </a:r>
          </a:p>
        </p:txBody>
      </p:sp>
      <p:graphicFrame>
        <p:nvGraphicFramePr>
          <p:cNvPr id="5" name="Content Placeholder 4"/>
          <p:cNvGraphicFramePr>
            <a:graphicFrameLocks noGrp="1"/>
          </p:cNvGraphicFramePr>
          <p:nvPr>
            <p:ph idx="1"/>
          </p:nvPr>
        </p:nvGraphicFramePr>
        <p:xfrm>
          <a:off x="1676400" y="1219200"/>
          <a:ext cx="89916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kill-chain-graphic"/>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477000" y="-4763"/>
            <a:ext cx="4724400" cy="685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617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wn Arrow 11"/>
          <p:cNvSpPr/>
          <p:nvPr/>
        </p:nvSpPr>
        <p:spPr>
          <a:xfrm flipV="1">
            <a:off x="10370736" y="1219200"/>
            <a:ext cx="533400" cy="5211742"/>
          </a:xfrm>
          <a:prstGeom prst="downArrow">
            <a:avLst/>
          </a:prstGeom>
          <a:solidFill>
            <a:srgbClr val="9A3B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Down Arrow 9"/>
          <p:cNvSpPr/>
          <p:nvPr/>
        </p:nvSpPr>
        <p:spPr>
          <a:xfrm>
            <a:off x="1447800" y="1219200"/>
            <a:ext cx="533400" cy="5211742"/>
          </a:xfrm>
          <a:prstGeom prst="downArrow">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137750" y="1371600"/>
            <a:ext cx="8104909" cy="514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0" y="381000"/>
            <a:ext cx="12192000" cy="685800"/>
          </a:xfrm>
        </p:spPr>
        <p:txBody>
          <a:bodyPr>
            <a:normAutofit/>
          </a:bodyPr>
          <a:lstStyle/>
          <a:p>
            <a:r>
              <a:rPr lang="en-US" dirty="0"/>
              <a:t>This is what drives the need for Security.</a:t>
            </a:r>
          </a:p>
        </p:txBody>
      </p:sp>
      <p:sp>
        <p:nvSpPr>
          <p:cNvPr id="4" name="Slide Number Placeholder 3"/>
          <p:cNvSpPr>
            <a:spLocks noGrp="1"/>
          </p:cNvSpPr>
          <p:nvPr>
            <p:ph type="sldNum" sz="quarter" idx="4294967295"/>
          </p:nvPr>
        </p:nvSpPr>
        <p:spPr>
          <a:xfrm>
            <a:off x="11741150" y="6464300"/>
            <a:ext cx="450850" cy="149225"/>
          </a:xfrm>
          <a:prstGeom prst="rect">
            <a:avLst/>
          </a:prstGeom>
        </p:spPr>
        <p:txBody>
          <a:bodyPr vert="horz" lIns="0" tIns="0" rIns="0" bIns="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A6D8CF-3CDE-4807-BCD2-C9F2B831AAA5}" type="slidenum">
              <a:rPr lang="en-US" smtClean="0"/>
              <a:pPr/>
              <a:t>11</a:t>
            </a:fld>
            <a:endParaRPr lang="en-US"/>
          </a:p>
        </p:txBody>
      </p:sp>
      <p:sp>
        <p:nvSpPr>
          <p:cNvPr id="5" name="Rectangle 4"/>
          <p:cNvSpPr/>
          <p:nvPr/>
        </p:nvSpPr>
        <p:spPr>
          <a:xfrm>
            <a:off x="7989346" y="6271189"/>
            <a:ext cx="533400" cy="276999"/>
          </a:xfrm>
          <a:prstGeom prst="rect">
            <a:avLst/>
          </a:prstGeom>
          <a:solidFill>
            <a:schemeClr val="bg1"/>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US" sz="1200" b="1" dirty="0">
                <a:solidFill>
                  <a:schemeClr val="tx2"/>
                </a:solidFill>
              </a:rPr>
              <a:t>2010</a:t>
            </a:r>
          </a:p>
        </p:txBody>
      </p:sp>
      <p:sp>
        <p:nvSpPr>
          <p:cNvPr id="7" name="Rectangle 6"/>
          <p:cNvSpPr/>
          <p:nvPr/>
        </p:nvSpPr>
        <p:spPr>
          <a:xfrm>
            <a:off x="2419350" y="6261913"/>
            <a:ext cx="533400" cy="276999"/>
          </a:xfrm>
          <a:prstGeom prst="rect">
            <a:avLst/>
          </a:prstGeom>
          <a:solidFill>
            <a:schemeClr val="bg1"/>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US" sz="1200" b="1" dirty="0">
                <a:solidFill>
                  <a:schemeClr val="tx2"/>
                </a:solidFill>
              </a:rPr>
              <a:t>1990</a:t>
            </a:r>
          </a:p>
        </p:txBody>
      </p:sp>
      <p:sp>
        <p:nvSpPr>
          <p:cNvPr id="8" name="Rectangle 7"/>
          <p:cNvSpPr/>
          <p:nvPr/>
        </p:nvSpPr>
        <p:spPr>
          <a:xfrm>
            <a:off x="5199604" y="6266408"/>
            <a:ext cx="533400" cy="276999"/>
          </a:xfrm>
          <a:prstGeom prst="rect">
            <a:avLst/>
          </a:prstGeom>
          <a:solidFill>
            <a:schemeClr val="bg1"/>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lang="en-US" sz="1200" b="1" dirty="0">
                <a:solidFill>
                  <a:schemeClr val="tx2"/>
                </a:solidFill>
              </a:rPr>
              <a:t>2000</a:t>
            </a:r>
          </a:p>
        </p:txBody>
      </p:sp>
      <p:grpSp>
        <p:nvGrpSpPr>
          <p:cNvPr id="9" name="Group 8"/>
          <p:cNvGrpSpPr/>
          <p:nvPr/>
        </p:nvGrpSpPr>
        <p:grpSpPr>
          <a:xfrm>
            <a:off x="7467600" y="5250112"/>
            <a:ext cx="4096054" cy="1021077"/>
            <a:chOff x="7696200" y="5334000"/>
            <a:chExt cx="4096054" cy="1021077"/>
          </a:xfrm>
        </p:grpSpPr>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96200" y="5334000"/>
              <a:ext cx="4096054" cy="1021077"/>
            </a:xfrm>
            <a:prstGeom prst="rect">
              <a:avLst/>
            </a:prstGeom>
          </p:spPr>
        </p:pic>
        <p:sp>
          <p:nvSpPr>
            <p:cNvPr id="6" name="Rectangle 5"/>
            <p:cNvSpPr/>
            <p:nvPr/>
          </p:nvSpPr>
          <p:spPr>
            <a:xfrm>
              <a:off x="7717972" y="5715000"/>
              <a:ext cx="4038600" cy="461665"/>
            </a:xfrm>
            <a:prstGeom prst="rect">
              <a:avLst/>
            </a:prstGeom>
            <a:solidFill>
              <a:schemeClr val="bg1"/>
            </a:solidFill>
            <a:ln>
              <a:solidFill>
                <a:schemeClr val="bg2"/>
              </a:solidFill>
            </a:ln>
          </p:spPr>
          <p:txBody>
            <a:bodyPr wrap="square">
              <a:spAutoFit/>
            </a:bodyPr>
            <a:lstStyle/>
            <a:p>
              <a:r>
                <a:rPr lang="en-US" sz="1200" dirty="0"/>
                <a:t>INTELLIGENCE AND NATIONAL SECURITY ALLIANCE</a:t>
              </a:r>
            </a:p>
            <a:p>
              <a:r>
                <a:rPr lang="en-US" sz="1200" dirty="0"/>
                <a:t>INSA CYBER INTELLIGENCE TASK FORCE</a:t>
              </a:r>
            </a:p>
          </p:txBody>
        </p:sp>
      </p:grpSp>
      <p:sp>
        <p:nvSpPr>
          <p:cNvPr id="13" name="Rectangle 12">
            <a:extLst>
              <a:ext uri="{FF2B5EF4-FFF2-40B4-BE49-F238E27FC236}">
                <a16:creationId xmlns:a16="http://schemas.microsoft.com/office/drawing/2014/main" id="{22700677-854A-4F89-9A5C-2072DAF2B007}"/>
              </a:ext>
            </a:extLst>
          </p:cNvPr>
          <p:cNvSpPr/>
          <p:nvPr/>
        </p:nvSpPr>
        <p:spPr>
          <a:xfrm>
            <a:off x="3987611" y="1143001"/>
            <a:ext cx="4780156" cy="461665"/>
          </a:xfrm>
          <a:prstGeom prst="rect">
            <a:avLst/>
          </a:prstGeom>
          <a:solidFill>
            <a:schemeClr val="bg1"/>
          </a:solidFill>
        </p:spPr>
        <p:txBody>
          <a:bodyPr wrap="none">
            <a:spAutoFit/>
          </a:bodyPr>
          <a:lstStyle/>
          <a:p>
            <a:pPr algn="ctr"/>
            <a:r>
              <a:rPr lang="en-US" sz="2400" b="1" dirty="0">
                <a:solidFill>
                  <a:srgbClr val="15274E"/>
                </a:solidFill>
              </a:rPr>
              <a:t>Attack Sophistication vs. Knowledge</a:t>
            </a:r>
          </a:p>
        </p:txBody>
      </p:sp>
    </p:spTree>
    <p:extLst>
      <p:ext uri="{BB962C8B-B14F-4D97-AF65-F5344CB8AC3E}">
        <p14:creationId xmlns:p14="http://schemas.microsoft.com/office/powerpoint/2010/main" val="2926081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F24A18-9417-4564-9687-E4BD5A90DF77}"/>
              </a:ext>
            </a:extLst>
          </p:cNvPr>
          <p:cNvPicPr>
            <a:picLocks noChangeAspect="1"/>
          </p:cNvPicPr>
          <p:nvPr/>
        </p:nvPicPr>
        <p:blipFill>
          <a:blip r:embed="rId2"/>
          <a:stretch>
            <a:fillRect/>
          </a:stretch>
        </p:blipFill>
        <p:spPr>
          <a:xfrm>
            <a:off x="685801" y="1204821"/>
            <a:ext cx="9355018" cy="5285588"/>
          </a:xfrm>
          <a:prstGeom prst="rect">
            <a:avLst/>
          </a:prstGeom>
          <a:noFill/>
          <a:ln w="28575">
            <a:solidFill>
              <a:schemeClr val="bg1"/>
            </a:solidFill>
            <a:miter lim="800000"/>
            <a:headEnd/>
            <a:tailEnd/>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6549C1B4-3699-4C57-A1D6-84D544C6DC1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9000" contrast="9000"/>
                    </a14:imgEffect>
                  </a14:imgLayer>
                </a14:imgProps>
              </a:ext>
            </a:extLst>
          </a:blip>
          <a:stretch>
            <a:fillRect/>
          </a:stretch>
        </p:blipFill>
        <p:spPr>
          <a:xfrm>
            <a:off x="1295400" y="1219117"/>
            <a:ext cx="9355018" cy="5285588"/>
          </a:xfrm>
          <a:prstGeom prst="rect">
            <a:avLst/>
          </a:prstGeom>
          <a:ln w="28575">
            <a:solidFill>
              <a:schemeClr val="bg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5BBC3B9-F519-4752-AFEB-223AB57F9973}"/>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harpenSoften amount="25000"/>
                    </a14:imgEffect>
                    <a14:imgEffect>
                      <a14:brightnessContrast bright="20000"/>
                    </a14:imgEffect>
                  </a14:imgLayer>
                </a14:imgProps>
              </a:ext>
              <a:ext uri="{28A0092B-C50C-407E-A947-70E740481C1C}">
                <a14:useLocalDpi xmlns:a14="http://schemas.microsoft.com/office/drawing/2010/main"/>
              </a:ext>
            </a:extLst>
          </a:blip>
          <a:srcRect t="2508"/>
          <a:stretch/>
        </p:blipFill>
        <p:spPr>
          <a:xfrm>
            <a:off x="1981201" y="1219200"/>
            <a:ext cx="9355017" cy="5285506"/>
          </a:xfrm>
          <a:prstGeom prst="rect">
            <a:avLst/>
          </a:prstGeom>
          <a:ln w="28575">
            <a:solidFill>
              <a:schemeClr val="bg1"/>
            </a:solidFill>
          </a:ln>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22E0B4D7-4ED0-4F3F-A9A9-3F9C489774E3}"/>
              </a:ext>
            </a:extLst>
          </p:cNvPr>
          <p:cNvSpPr>
            <a:spLocks noGrp="1"/>
          </p:cNvSpPr>
          <p:nvPr>
            <p:ph type="sldNum" sz="quarter" idx="10"/>
          </p:nvPr>
        </p:nvSpPr>
        <p:spPr>
          <a:xfrm>
            <a:off x="10972800" y="6559972"/>
            <a:ext cx="1016000" cy="263525"/>
          </a:xfrm>
          <a:prstGeom prst="rect">
            <a:avLst/>
          </a:prstGeom>
        </p:spPr>
        <p:txBody>
          <a:bodyPr anchor="ctr">
            <a:normAutofit/>
          </a:bodyPr>
          <a:lstStyle/>
          <a:p>
            <a:pPr>
              <a:spcAft>
                <a:spcPts val="600"/>
              </a:spcAft>
            </a:pPr>
            <a:fld id="{FB124A42-3BFC-4002-A422-5D3896DD5E41}" type="slidenum">
              <a:rPr lang="en-US" smtClean="0"/>
              <a:pPr>
                <a:spcAft>
                  <a:spcPts val="600"/>
                </a:spcAft>
              </a:pPr>
              <a:t>12</a:t>
            </a:fld>
            <a:endParaRPr lang="en-US"/>
          </a:p>
        </p:txBody>
      </p:sp>
      <p:sp>
        <p:nvSpPr>
          <p:cNvPr id="9" name="Title 2">
            <a:extLst>
              <a:ext uri="{FF2B5EF4-FFF2-40B4-BE49-F238E27FC236}">
                <a16:creationId xmlns:a16="http://schemas.microsoft.com/office/drawing/2014/main" id="{2E3A3605-52FE-4FB2-85AE-9904053C1DF5}"/>
              </a:ext>
            </a:extLst>
          </p:cNvPr>
          <p:cNvSpPr>
            <a:spLocks noGrp="1"/>
          </p:cNvSpPr>
          <p:nvPr>
            <p:ph type="title"/>
          </p:nvPr>
        </p:nvSpPr>
        <p:spPr>
          <a:xfrm>
            <a:off x="0" y="395400"/>
            <a:ext cx="12192000" cy="685800"/>
          </a:xfrm>
        </p:spPr>
        <p:txBody>
          <a:bodyPr/>
          <a:lstStyle/>
          <a:p>
            <a:r>
              <a:rPr lang="en-US" dirty="0"/>
              <a:t>Capital One Breach</a:t>
            </a:r>
          </a:p>
        </p:txBody>
      </p:sp>
    </p:spTree>
    <p:extLst>
      <p:ext uri="{BB962C8B-B14F-4D97-AF65-F5344CB8AC3E}">
        <p14:creationId xmlns:p14="http://schemas.microsoft.com/office/powerpoint/2010/main" val="126068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FB73EE-F116-4127-94F1-80C93092C443}"/>
              </a:ext>
            </a:extLst>
          </p:cNvPr>
          <p:cNvSpPr>
            <a:spLocks noGrp="1"/>
          </p:cNvSpPr>
          <p:nvPr>
            <p:ph type="sldNum" sz="quarter" idx="10"/>
          </p:nvPr>
        </p:nvSpPr>
        <p:spPr>
          <a:xfrm>
            <a:off x="10972800" y="6559972"/>
            <a:ext cx="1016000" cy="263525"/>
          </a:xfrm>
          <a:prstGeom prst="rect">
            <a:avLst/>
          </a:prstGeom>
        </p:spPr>
        <p:txBody>
          <a:bodyPr anchor="ctr">
            <a:normAutofit/>
          </a:bodyPr>
          <a:lstStyle/>
          <a:p>
            <a:pPr>
              <a:spcAft>
                <a:spcPts val="600"/>
              </a:spcAft>
            </a:pPr>
            <a:fld id="{FB124A42-3BFC-4002-A422-5D3896DD5E41}" type="slidenum">
              <a:rPr lang="en-US" smtClean="0"/>
              <a:pPr>
                <a:spcAft>
                  <a:spcPts val="600"/>
                </a:spcAft>
              </a:pPr>
              <a:t>13</a:t>
            </a:fld>
            <a:endParaRPr lang="en-US"/>
          </a:p>
        </p:txBody>
      </p:sp>
      <p:pic>
        <p:nvPicPr>
          <p:cNvPr id="3" name="Picture 2">
            <a:extLst>
              <a:ext uri="{FF2B5EF4-FFF2-40B4-BE49-F238E27FC236}">
                <a16:creationId xmlns:a16="http://schemas.microsoft.com/office/drawing/2014/main" id="{23134419-91E6-457F-8F53-687664CE77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9135" y="342900"/>
            <a:ext cx="10459475" cy="6172200"/>
          </a:xfrm>
          <a:prstGeom prst="rect">
            <a:avLst/>
          </a:prstGeom>
          <a:noFill/>
          <a:ln w="9525">
            <a:noFill/>
            <a:miter lim="800000"/>
            <a:headEnd/>
            <a:tailEnd/>
          </a:ln>
        </p:spPr>
      </p:pic>
      <p:sp>
        <p:nvSpPr>
          <p:cNvPr id="5" name="TextBox 4">
            <a:extLst>
              <a:ext uri="{FF2B5EF4-FFF2-40B4-BE49-F238E27FC236}">
                <a16:creationId xmlns:a16="http://schemas.microsoft.com/office/drawing/2014/main" id="{E12D757B-6D6B-4EE6-BDC7-4DEBAB89FAEC}"/>
              </a:ext>
            </a:extLst>
          </p:cNvPr>
          <p:cNvSpPr txBox="1"/>
          <p:nvPr/>
        </p:nvSpPr>
        <p:spPr>
          <a:xfrm>
            <a:off x="152400" y="2438400"/>
            <a:ext cx="990600" cy="369332"/>
          </a:xfrm>
          <a:prstGeom prst="rect">
            <a:avLst/>
          </a:prstGeom>
          <a:noFill/>
        </p:spPr>
        <p:txBody>
          <a:bodyPr wrap="square" rtlCol="0">
            <a:spAutoFit/>
          </a:bodyPr>
          <a:lstStyle/>
          <a:p>
            <a:r>
              <a:rPr lang="en-US" dirty="0"/>
              <a:t>2019</a:t>
            </a:r>
          </a:p>
        </p:txBody>
      </p:sp>
      <p:sp>
        <p:nvSpPr>
          <p:cNvPr id="6" name="TextBox 5">
            <a:extLst>
              <a:ext uri="{FF2B5EF4-FFF2-40B4-BE49-F238E27FC236}">
                <a16:creationId xmlns:a16="http://schemas.microsoft.com/office/drawing/2014/main" id="{CC0DCCA4-5B54-4771-8837-7E9FC95F5C74}"/>
              </a:ext>
            </a:extLst>
          </p:cNvPr>
          <p:cNvSpPr txBox="1"/>
          <p:nvPr/>
        </p:nvSpPr>
        <p:spPr>
          <a:xfrm>
            <a:off x="152400" y="4050269"/>
            <a:ext cx="990600" cy="369332"/>
          </a:xfrm>
          <a:prstGeom prst="rect">
            <a:avLst/>
          </a:prstGeom>
          <a:noFill/>
        </p:spPr>
        <p:txBody>
          <a:bodyPr wrap="square" rtlCol="0">
            <a:spAutoFit/>
          </a:bodyPr>
          <a:lstStyle/>
          <a:p>
            <a:r>
              <a:rPr lang="en-US" dirty="0"/>
              <a:t>2018</a:t>
            </a:r>
          </a:p>
        </p:txBody>
      </p:sp>
      <p:sp>
        <p:nvSpPr>
          <p:cNvPr id="7" name="TextBox 6">
            <a:extLst>
              <a:ext uri="{FF2B5EF4-FFF2-40B4-BE49-F238E27FC236}">
                <a16:creationId xmlns:a16="http://schemas.microsoft.com/office/drawing/2014/main" id="{5700D07A-4781-438C-A43D-C39C758A54F7}"/>
              </a:ext>
            </a:extLst>
          </p:cNvPr>
          <p:cNvSpPr txBox="1"/>
          <p:nvPr/>
        </p:nvSpPr>
        <p:spPr>
          <a:xfrm>
            <a:off x="152400" y="5562600"/>
            <a:ext cx="990600" cy="369332"/>
          </a:xfrm>
          <a:prstGeom prst="rect">
            <a:avLst/>
          </a:prstGeom>
          <a:noFill/>
        </p:spPr>
        <p:txBody>
          <a:bodyPr wrap="square" rtlCol="0">
            <a:spAutoFit/>
          </a:bodyPr>
          <a:lstStyle/>
          <a:p>
            <a:r>
              <a:rPr lang="en-US" dirty="0"/>
              <a:t>2017</a:t>
            </a:r>
          </a:p>
        </p:txBody>
      </p:sp>
      <p:pic>
        <p:nvPicPr>
          <p:cNvPr id="8" name="Picture 7">
            <a:extLst>
              <a:ext uri="{FF2B5EF4-FFF2-40B4-BE49-F238E27FC236}">
                <a16:creationId xmlns:a16="http://schemas.microsoft.com/office/drawing/2014/main" id="{505689A9-9123-484D-B8A2-478188DB99A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37676" y="2211879"/>
            <a:ext cx="4267200" cy="3720053"/>
          </a:xfrm>
          <a:prstGeom prst="rect">
            <a:avLst/>
          </a:prstGeom>
          <a:ln w="76200">
            <a:solidFill>
              <a:schemeClr val="bg1"/>
            </a:solidFill>
          </a:ln>
        </p:spPr>
      </p:pic>
    </p:spTree>
    <p:extLst>
      <p:ext uri="{BB962C8B-B14F-4D97-AF65-F5344CB8AC3E}">
        <p14:creationId xmlns:p14="http://schemas.microsoft.com/office/powerpoint/2010/main" val="2054811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43A249-720C-4B84-AE64-0D36DD9FA221}"/>
              </a:ext>
            </a:extLst>
          </p:cNvPr>
          <p:cNvSpPr>
            <a:spLocks noGrp="1"/>
          </p:cNvSpPr>
          <p:nvPr>
            <p:ph type="sldNum" sz="quarter" idx="10"/>
          </p:nvPr>
        </p:nvSpPr>
        <p:spPr/>
        <p:txBody>
          <a:bodyPr/>
          <a:lstStyle/>
          <a:p>
            <a:fld id="{FB124A42-3BFC-4002-A422-5D3896DD5E41}" type="slidenum">
              <a:rPr lang="en-US" smtClean="0"/>
              <a:pPr/>
              <a:t>14</a:t>
            </a:fld>
            <a:endParaRPr lang="en-US" dirty="0"/>
          </a:p>
        </p:txBody>
      </p:sp>
      <p:sp>
        <p:nvSpPr>
          <p:cNvPr id="3" name="Content Placeholder 2">
            <a:extLst>
              <a:ext uri="{FF2B5EF4-FFF2-40B4-BE49-F238E27FC236}">
                <a16:creationId xmlns:a16="http://schemas.microsoft.com/office/drawing/2014/main" id="{4D1BAD8A-0A54-4B80-B134-9F6428EEAD43}"/>
              </a:ext>
            </a:extLst>
          </p:cNvPr>
          <p:cNvSpPr>
            <a:spLocks noGrp="1"/>
          </p:cNvSpPr>
          <p:nvPr>
            <p:ph idx="1"/>
          </p:nvPr>
        </p:nvSpPr>
        <p:spPr/>
        <p:txBody>
          <a:bodyPr>
            <a:normAutofit fontScale="92500"/>
          </a:bodyPr>
          <a:lstStyle/>
          <a:p>
            <a:r>
              <a:rPr lang="en-US" b="1" dirty="0"/>
              <a:t>Cybercrime is more profitable than the global illegal drug trade.</a:t>
            </a:r>
          </a:p>
          <a:p>
            <a:pPr lvl="1"/>
            <a:r>
              <a:rPr lang="en-US" b="1" dirty="0"/>
              <a:t>Estimated $6 trillion in damages by 2021 </a:t>
            </a:r>
            <a:r>
              <a:rPr lang="en-US" dirty="0"/>
              <a:t>exceeds the global trade of illegal drugs.</a:t>
            </a:r>
          </a:p>
          <a:p>
            <a:r>
              <a:rPr lang="en-US" b="1" dirty="0"/>
              <a:t>$76 billion of illegal activities involves bitcoin.</a:t>
            </a:r>
          </a:p>
          <a:p>
            <a:r>
              <a:rPr lang="en-US" b="1" dirty="0"/>
              <a:t>Only 10% of cybercrimes are reported in the U.S each year.</a:t>
            </a:r>
          </a:p>
          <a:p>
            <a:r>
              <a:rPr lang="en-US" b="1" dirty="0"/>
              <a:t>$300 billion cyber security market.</a:t>
            </a:r>
          </a:p>
          <a:p>
            <a:r>
              <a:rPr lang="en-US" b="1" dirty="0"/>
              <a:t>Ransomware attack every 14 seconds.</a:t>
            </a:r>
          </a:p>
          <a:p>
            <a:r>
              <a:rPr lang="en-US" b="1" dirty="0"/>
              <a:t>300,000 new malware</a:t>
            </a:r>
            <a:r>
              <a:rPr lang="en-US" dirty="0"/>
              <a:t> is created every day.</a:t>
            </a:r>
          </a:p>
          <a:p>
            <a:r>
              <a:rPr lang="en-US" dirty="0"/>
              <a:t>You can </a:t>
            </a:r>
            <a:r>
              <a:rPr lang="en-US" b="1" dirty="0"/>
              <a:t>become an American citizen for $6,000</a:t>
            </a:r>
            <a:r>
              <a:rPr lang="en-US" dirty="0"/>
              <a:t>.</a:t>
            </a:r>
          </a:p>
          <a:p>
            <a:r>
              <a:rPr lang="en-US" b="1" dirty="0"/>
              <a:t>Hackers steal 75 records every second.</a:t>
            </a:r>
          </a:p>
          <a:p>
            <a:r>
              <a:rPr lang="en-US" b="1" dirty="0"/>
              <a:t>There are over 715,000 cybersecurity experts employed in the US alone.</a:t>
            </a:r>
          </a:p>
          <a:p>
            <a:r>
              <a:rPr lang="en-US" b="1" dirty="0"/>
              <a:t>There will be 3.5 million cybersecurity jobs openings in 2021.</a:t>
            </a:r>
          </a:p>
        </p:txBody>
      </p:sp>
      <p:pic>
        <p:nvPicPr>
          <p:cNvPr id="1026" name="Picture 2" descr="Image result for russian bear">
            <a:extLst>
              <a:ext uri="{FF2B5EF4-FFF2-40B4-BE49-F238E27FC236}">
                <a16:creationId xmlns:a16="http://schemas.microsoft.com/office/drawing/2014/main" id="{601283F7-7067-42F9-BC9C-7D1967F22E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149894" y="1371600"/>
            <a:ext cx="148590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exican hacker">
            <a:extLst>
              <a:ext uri="{FF2B5EF4-FFF2-40B4-BE49-F238E27FC236}">
                <a16:creationId xmlns:a16="http://schemas.microsoft.com/office/drawing/2014/main" id="{38DABAD6-D918-4F1F-8DCD-18A7E3233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485190" y="2690811"/>
            <a:ext cx="1209675" cy="12096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ony hacker">
            <a:extLst>
              <a:ext uri="{FF2B5EF4-FFF2-40B4-BE49-F238E27FC236}">
                <a16:creationId xmlns:a16="http://schemas.microsoft.com/office/drawing/2014/main" id="{37E9A922-7C3E-47C0-8959-73A79742406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10800" y="4081434"/>
            <a:ext cx="1657174" cy="9977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amestop">
            <a:extLst>
              <a:ext uri="{FF2B5EF4-FFF2-40B4-BE49-F238E27FC236}">
                <a16:creationId xmlns:a16="http://schemas.microsoft.com/office/drawing/2014/main" id="{7653816A-553A-465B-92EC-C99ECD3F480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077200" y="2802729"/>
            <a:ext cx="1971674" cy="98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266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200" dirty="0"/>
              <a:t>Open Security Foundation:  </a:t>
            </a:r>
            <a:r>
              <a:rPr lang="en-US" sz="2200" dirty="0" err="1"/>
              <a:t>datalossdb</a:t>
            </a:r>
            <a:r>
              <a:rPr lang="en-US" sz="2200" dirty="0"/>
              <a:t> and </a:t>
            </a:r>
            <a:r>
              <a:rPr lang="en-US" sz="2200" dirty="0" err="1"/>
              <a:t>osvdb</a:t>
            </a:r>
            <a:r>
              <a:rPr lang="en-US" sz="2200" dirty="0"/>
              <a:t>  (</a:t>
            </a:r>
            <a:r>
              <a:rPr lang="en-US" sz="2200" u="sng" dirty="0">
                <a:hlinkClick r:id="rId3"/>
              </a:rPr>
              <a:t>http://www.opensecurityfoundation.org/</a:t>
            </a:r>
            <a:r>
              <a:rPr lang="en-US" sz="2200" dirty="0"/>
              <a:t> )</a:t>
            </a:r>
          </a:p>
          <a:p>
            <a:r>
              <a:rPr lang="en-US" sz="2200" dirty="0"/>
              <a:t>Computer Security Institute (CSI):  </a:t>
            </a:r>
            <a:r>
              <a:rPr lang="en-US" sz="2200" u="sng" dirty="0">
                <a:hlinkClick r:id="rId4"/>
              </a:rPr>
              <a:t>http://gocsi.com/</a:t>
            </a:r>
            <a:r>
              <a:rPr lang="en-US" sz="2200" dirty="0"/>
              <a:t>	</a:t>
            </a:r>
          </a:p>
          <a:p>
            <a:r>
              <a:rPr lang="en-US" sz="2200" dirty="0"/>
              <a:t>Office of Inadequate Security:  </a:t>
            </a:r>
            <a:r>
              <a:rPr lang="en-US" sz="2200" u="sng" dirty="0">
                <a:hlinkClick r:id="rId5"/>
              </a:rPr>
              <a:t>http://www.databreaches.net/</a:t>
            </a:r>
            <a:r>
              <a:rPr lang="en-US" sz="2200" dirty="0"/>
              <a:t> </a:t>
            </a:r>
          </a:p>
          <a:p>
            <a:r>
              <a:rPr lang="en-US" sz="2200" dirty="0"/>
              <a:t>Identity Theft Resource Center: </a:t>
            </a:r>
            <a:r>
              <a:rPr lang="en-US" sz="2200" u="sng" dirty="0">
                <a:hlinkClick r:id="rId6"/>
              </a:rPr>
              <a:t>http://www.idtheftcenter.org/</a:t>
            </a:r>
            <a:endParaRPr lang="en-US" sz="2200" dirty="0"/>
          </a:p>
          <a:p>
            <a:r>
              <a:rPr lang="en-US" sz="2200" dirty="0"/>
              <a:t>ISACA: </a:t>
            </a:r>
            <a:r>
              <a:rPr lang="en-US" sz="2200" u="sng" dirty="0">
                <a:hlinkClick r:id="rId7"/>
              </a:rPr>
              <a:t>www.isaca.org</a:t>
            </a:r>
            <a:r>
              <a:rPr lang="en-US" sz="2200" dirty="0"/>
              <a:t> </a:t>
            </a:r>
          </a:p>
          <a:p>
            <a:r>
              <a:rPr lang="en-US" sz="2200" dirty="0"/>
              <a:t>ISSA: </a:t>
            </a:r>
            <a:r>
              <a:rPr lang="en-US" sz="2200" u="sng" dirty="0">
                <a:hlinkClick r:id="rId8"/>
              </a:rPr>
              <a:t>www.issa.org</a:t>
            </a:r>
            <a:endParaRPr lang="en-US" sz="2200" dirty="0"/>
          </a:p>
          <a:p>
            <a:r>
              <a:rPr lang="en-US" sz="2200" dirty="0" err="1"/>
              <a:t>Mitre</a:t>
            </a:r>
            <a:r>
              <a:rPr lang="en-US" sz="2200" dirty="0"/>
              <a:t> Corporation: </a:t>
            </a:r>
            <a:r>
              <a:rPr lang="en-US" sz="2200" u="sng" dirty="0">
                <a:hlinkClick r:id="rId9"/>
              </a:rPr>
              <a:t>www.mitre.org</a:t>
            </a:r>
            <a:r>
              <a:rPr lang="en-US" sz="2200" dirty="0"/>
              <a:t> </a:t>
            </a:r>
          </a:p>
          <a:p>
            <a:r>
              <a:rPr lang="en-US" sz="2200" dirty="0"/>
              <a:t>OWASP: </a:t>
            </a:r>
            <a:r>
              <a:rPr lang="en-US" sz="2200" u="sng" dirty="0">
                <a:hlinkClick r:id="rId10"/>
              </a:rPr>
              <a:t>http://owasp.com/index.php/Main_Page</a:t>
            </a:r>
            <a:endParaRPr lang="en-US" sz="2200" dirty="0"/>
          </a:p>
          <a:p>
            <a:r>
              <a:rPr lang="en-US" sz="2200" dirty="0"/>
              <a:t>Privacy Rights Clearing House:  </a:t>
            </a:r>
            <a:r>
              <a:rPr lang="en-US" sz="2200" u="sng" dirty="0">
                <a:hlinkClick r:id="rId11"/>
              </a:rPr>
              <a:t>http://www.privacyrights.org/</a:t>
            </a:r>
            <a:r>
              <a:rPr lang="en-US" sz="2200" dirty="0"/>
              <a:t> </a:t>
            </a:r>
          </a:p>
          <a:p>
            <a:r>
              <a:rPr lang="en-US" sz="2200" dirty="0"/>
              <a:t>SANS: </a:t>
            </a:r>
            <a:r>
              <a:rPr lang="en-US" sz="2200" u="sng" dirty="0">
                <a:hlinkClick r:id="rId12"/>
              </a:rPr>
              <a:t>www.sans.org</a:t>
            </a:r>
            <a:endParaRPr lang="en-US" sz="2200" dirty="0"/>
          </a:p>
          <a:p>
            <a:r>
              <a:rPr lang="en-US" sz="2200" dirty="0"/>
              <a:t>The </a:t>
            </a:r>
            <a:r>
              <a:rPr lang="en-US" sz="2200" dirty="0" err="1"/>
              <a:t>Ponemon</a:t>
            </a:r>
            <a:r>
              <a:rPr lang="en-US" sz="2200" dirty="0"/>
              <a:t> Institute:  </a:t>
            </a:r>
            <a:r>
              <a:rPr lang="en-US" sz="2200" u="sng" dirty="0">
                <a:hlinkClick r:id="rId13"/>
              </a:rPr>
              <a:t>www.ponemon.org</a:t>
            </a:r>
            <a:r>
              <a:rPr lang="en-US" sz="2200" dirty="0"/>
              <a:t> </a:t>
            </a:r>
          </a:p>
          <a:p>
            <a:r>
              <a:rPr lang="en-US" sz="2200" dirty="0">
                <a:hlinkClick r:id="rId14"/>
              </a:rPr>
              <a:t>www.databreachcalculator.com</a:t>
            </a:r>
            <a:r>
              <a:rPr lang="en-US" sz="2200" dirty="0"/>
              <a:t>.</a:t>
            </a:r>
          </a:p>
        </p:txBody>
      </p:sp>
      <p:sp>
        <p:nvSpPr>
          <p:cNvPr id="3" name="Title 2"/>
          <p:cNvSpPr>
            <a:spLocks noGrp="1"/>
          </p:cNvSpPr>
          <p:nvPr>
            <p:ph type="title"/>
          </p:nvPr>
        </p:nvSpPr>
        <p:spPr/>
        <p:txBody>
          <a:bodyPr/>
          <a:lstStyle/>
          <a:p>
            <a:r>
              <a:rPr lang="en-US" dirty="0"/>
              <a:t>Data Breach Sources</a:t>
            </a:r>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15</a:t>
            </a:fld>
            <a:endParaRPr lang="en-US"/>
          </a:p>
        </p:txBody>
      </p:sp>
      <mc:AlternateContent xmlns:mc="http://schemas.openxmlformats.org/markup-compatibility/2006" xmlns:p14="http://schemas.microsoft.com/office/powerpoint/2010/main">
        <mc:Choice Requires="p14">
          <p:contentPart p14:bwMode="auto" r:id="rId15">
            <p14:nvContentPartPr>
              <p14:cNvPr id="8" name="Ink 7"/>
              <p14:cNvContentPartPr/>
              <p14:nvPr/>
            </p14:nvContentPartPr>
            <p14:xfrm>
              <a:off x="5408400" y="5822640"/>
              <a:ext cx="360" cy="18360"/>
            </p14:xfrm>
          </p:contentPart>
        </mc:Choice>
        <mc:Fallback xmlns="">
          <p:pic>
            <p:nvPicPr>
              <p:cNvPr id="8" name="Ink 7"/>
              <p:cNvPicPr/>
              <p:nvPr/>
            </p:nvPicPr>
            <p:blipFill>
              <a:blip r:embed="rId16"/>
              <a:stretch>
                <a:fillRect/>
              </a:stretch>
            </p:blipFill>
            <p:spPr>
              <a:xfrm>
                <a:off x="5392560" y="5759280"/>
                <a:ext cx="31680" cy="145080"/>
              </a:xfrm>
              <a:prstGeom prst="rect">
                <a:avLst/>
              </a:prstGeom>
            </p:spPr>
          </p:pic>
        </mc:Fallback>
      </mc:AlternateContent>
    </p:spTree>
    <p:extLst>
      <p:ext uri="{BB962C8B-B14F-4D97-AF65-F5344CB8AC3E}">
        <p14:creationId xmlns:p14="http://schemas.microsoft.com/office/powerpoint/2010/main" val="3227649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54A5-859F-4FF9-A41D-D992189B1E29}"/>
              </a:ext>
            </a:extLst>
          </p:cNvPr>
          <p:cNvSpPr>
            <a:spLocks noGrp="1"/>
          </p:cNvSpPr>
          <p:nvPr>
            <p:ph type="title"/>
          </p:nvPr>
        </p:nvSpPr>
        <p:spPr/>
        <p:txBody>
          <a:bodyPr/>
          <a:lstStyle/>
          <a:p>
            <a:r>
              <a:rPr lang="en-US" dirty="0"/>
              <a:t>FINAL THOUGHTS</a:t>
            </a:r>
          </a:p>
        </p:txBody>
      </p:sp>
      <p:sp>
        <p:nvSpPr>
          <p:cNvPr id="3" name="Text Placeholder 2">
            <a:extLst>
              <a:ext uri="{FF2B5EF4-FFF2-40B4-BE49-F238E27FC236}">
                <a16:creationId xmlns:a16="http://schemas.microsoft.com/office/drawing/2014/main" id="{1C030C9F-6791-433B-B70E-0ACE4003B2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C831E5-71D1-4B77-B1C8-0B202BDC517C}"/>
              </a:ext>
            </a:extLst>
          </p:cNvPr>
          <p:cNvSpPr>
            <a:spLocks noGrp="1"/>
          </p:cNvSpPr>
          <p:nvPr>
            <p:ph type="sldNum" sz="quarter" idx="4"/>
          </p:nvPr>
        </p:nvSpPr>
        <p:spPr/>
        <p:txBody>
          <a:bodyPr/>
          <a:lstStyle/>
          <a:p>
            <a:fld id="{FB124A42-3BFC-4002-A422-5D3896DD5E41}" type="slidenum">
              <a:rPr lang="en-US" smtClean="0"/>
              <a:pPr/>
              <a:t>16</a:t>
            </a:fld>
            <a:endParaRPr lang="en-US" dirty="0"/>
          </a:p>
        </p:txBody>
      </p:sp>
    </p:spTree>
    <p:extLst>
      <p:ext uri="{BB962C8B-B14F-4D97-AF65-F5344CB8AC3E}">
        <p14:creationId xmlns:p14="http://schemas.microsoft.com/office/powerpoint/2010/main" val="357420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17</a:t>
            </a:fld>
            <a:endParaRPr lang="en-US" dirty="0"/>
          </a:p>
        </p:txBody>
      </p:sp>
      <p:pic>
        <p:nvPicPr>
          <p:cNvPr id="1026" name="Picture 2" descr="http://cdn2.hubspot.net/hub/1520/file-13212309-jpg/images/journaling_hard_times-resized-600.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24200" y="609600"/>
            <a:ext cx="5905942" cy="578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464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CE1DFA-5882-4182-AA2A-84673AD9D9D3}"/>
              </a:ext>
            </a:extLst>
          </p:cNvPr>
          <p:cNvSpPr>
            <a:spLocks noGrp="1"/>
          </p:cNvSpPr>
          <p:nvPr>
            <p:ph type="sldNum" sz="quarter" idx="10"/>
          </p:nvPr>
        </p:nvSpPr>
        <p:spPr/>
        <p:txBody>
          <a:bodyPr/>
          <a:lstStyle/>
          <a:p>
            <a:fld id="{FB124A42-3BFC-4002-A422-5D3896DD5E41}" type="slidenum">
              <a:rPr lang="en-US" smtClean="0"/>
              <a:pPr/>
              <a:t>18</a:t>
            </a:fld>
            <a:endParaRPr lang="en-US" dirty="0"/>
          </a:p>
        </p:txBody>
      </p:sp>
      <p:sp>
        <p:nvSpPr>
          <p:cNvPr id="4" name="TextBox 3">
            <a:extLst>
              <a:ext uri="{FF2B5EF4-FFF2-40B4-BE49-F238E27FC236}">
                <a16:creationId xmlns:a16="http://schemas.microsoft.com/office/drawing/2014/main" id="{4FD6361A-31CA-4616-ADF4-72331D2B6FA9}"/>
              </a:ext>
            </a:extLst>
          </p:cNvPr>
          <p:cNvSpPr txBox="1"/>
          <p:nvPr/>
        </p:nvSpPr>
        <p:spPr>
          <a:xfrm>
            <a:off x="203200" y="504885"/>
            <a:ext cx="9702800" cy="2215991"/>
          </a:xfrm>
          <a:prstGeom prst="rect">
            <a:avLst/>
          </a:prstGeom>
          <a:noFill/>
        </p:spPr>
        <p:txBody>
          <a:bodyPr wrap="square" rtlCol="0">
            <a:spAutoFit/>
          </a:bodyPr>
          <a:lstStyle/>
          <a:p>
            <a:r>
              <a:rPr lang="en-US" sz="13800" dirty="0">
                <a:latin typeface="Arial Black" panose="020B0A04020102020204" pitchFamily="34" charset="0"/>
              </a:rPr>
              <a:t>GRADES</a:t>
            </a:r>
          </a:p>
        </p:txBody>
      </p:sp>
      <p:sp>
        <p:nvSpPr>
          <p:cNvPr id="5" name="TextBox 4">
            <a:extLst>
              <a:ext uri="{FF2B5EF4-FFF2-40B4-BE49-F238E27FC236}">
                <a16:creationId xmlns:a16="http://schemas.microsoft.com/office/drawing/2014/main" id="{9C26AABF-8ED2-44B3-88AB-B2B96778E605}"/>
              </a:ext>
            </a:extLst>
          </p:cNvPr>
          <p:cNvSpPr txBox="1"/>
          <p:nvPr/>
        </p:nvSpPr>
        <p:spPr>
          <a:xfrm>
            <a:off x="342900" y="4044791"/>
            <a:ext cx="11506200" cy="2308324"/>
          </a:xfrm>
          <a:prstGeom prst="rect">
            <a:avLst/>
          </a:prstGeom>
          <a:noFill/>
        </p:spPr>
        <p:txBody>
          <a:bodyPr wrap="square" rtlCol="0">
            <a:spAutoFit/>
          </a:bodyPr>
          <a:lstStyle/>
          <a:p>
            <a:r>
              <a:rPr lang="en-US" sz="3600" b="1" dirty="0"/>
              <a:t>-- Take Ownership. </a:t>
            </a:r>
            <a:r>
              <a:rPr lang="en-US" sz="3600" b="1" dirty="0">
                <a:solidFill>
                  <a:srgbClr val="1C4489"/>
                </a:solidFill>
              </a:rPr>
              <a:t>Do the work</a:t>
            </a:r>
            <a:r>
              <a:rPr lang="en-US" sz="3600" b="1" dirty="0"/>
              <a:t>.</a:t>
            </a:r>
          </a:p>
          <a:p>
            <a:r>
              <a:rPr lang="en-US" sz="3600" b="1" dirty="0"/>
              <a:t>-- It’s Your </a:t>
            </a:r>
            <a:r>
              <a:rPr lang="en-US" sz="3600" b="1" dirty="0">
                <a:solidFill>
                  <a:srgbClr val="1C4489"/>
                </a:solidFill>
              </a:rPr>
              <a:t>Decision</a:t>
            </a:r>
            <a:r>
              <a:rPr lang="en-US" sz="3600" b="1" dirty="0"/>
              <a:t>.</a:t>
            </a:r>
          </a:p>
          <a:p>
            <a:r>
              <a:rPr lang="en-US" sz="3600" b="1" dirty="0"/>
              <a:t>-- Think </a:t>
            </a:r>
            <a:r>
              <a:rPr lang="en-US" sz="3600" b="1" dirty="0">
                <a:solidFill>
                  <a:srgbClr val="1C4489"/>
                </a:solidFill>
              </a:rPr>
              <a:t>Long Term</a:t>
            </a:r>
            <a:r>
              <a:rPr lang="en-US" sz="3600" b="1" dirty="0"/>
              <a:t>.</a:t>
            </a:r>
          </a:p>
          <a:p>
            <a:r>
              <a:rPr lang="en-US" sz="3600" b="1" dirty="0"/>
              <a:t>-- Become the </a:t>
            </a:r>
            <a:r>
              <a:rPr lang="en-US" sz="3600" b="1" dirty="0">
                <a:solidFill>
                  <a:srgbClr val="1C4489"/>
                </a:solidFill>
              </a:rPr>
              <a:t>Best</a:t>
            </a:r>
            <a:r>
              <a:rPr lang="en-US" sz="3600" b="1" dirty="0"/>
              <a:t> </a:t>
            </a:r>
            <a:r>
              <a:rPr lang="en-US" sz="3600" b="1" dirty="0">
                <a:solidFill>
                  <a:srgbClr val="1C4489"/>
                </a:solidFill>
              </a:rPr>
              <a:t>Version of Yourself</a:t>
            </a:r>
            <a:r>
              <a:rPr lang="en-US" sz="3600" b="1" dirty="0"/>
              <a:t>.</a:t>
            </a:r>
          </a:p>
        </p:txBody>
      </p:sp>
      <p:sp>
        <p:nvSpPr>
          <p:cNvPr id="6" name="Thought Bubble: Cloud 5">
            <a:extLst>
              <a:ext uri="{FF2B5EF4-FFF2-40B4-BE49-F238E27FC236}">
                <a16:creationId xmlns:a16="http://schemas.microsoft.com/office/drawing/2014/main" id="{D6505FED-0453-4E5F-9DA1-BB7D7112F5C8}"/>
              </a:ext>
            </a:extLst>
          </p:cNvPr>
          <p:cNvSpPr/>
          <p:nvPr/>
        </p:nvSpPr>
        <p:spPr>
          <a:xfrm>
            <a:off x="8839200" y="590309"/>
            <a:ext cx="3048000" cy="1447800"/>
          </a:xfrm>
          <a:custGeom>
            <a:avLst/>
            <a:gdLst>
              <a:gd name="connsiteX0" fmla="*/ 275166 w 3048000"/>
              <a:gd name="connsiteY0" fmla="*/ 481594 h 1447800"/>
              <a:gd name="connsiteX1" fmla="*/ 396733 w 3048000"/>
              <a:gd name="connsiteY1" fmla="*/ 231480 h 1447800"/>
              <a:gd name="connsiteX2" fmla="*/ 988130 w 3048000"/>
              <a:gd name="connsiteY2" fmla="*/ 174339 h 1447800"/>
              <a:gd name="connsiteX3" fmla="*/ 1584395 w 3048000"/>
              <a:gd name="connsiteY3" fmla="*/ 115019 h 1447800"/>
              <a:gd name="connsiteX4" fmla="*/ 1816735 w 3048000"/>
              <a:gd name="connsiteY4" fmla="*/ 6702 h 1447800"/>
              <a:gd name="connsiteX5" fmla="*/ 2104883 w 3048000"/>
              <a:gd name="connsiteY5" fmla="*/ 83147 h 1447800"/>
              <a:gd name="connsiteX6" fmla="*/ 2502111 w 3048000"/>
              <a:gd name="connsiteY6" fmla="*/ 23124 h 1447800"/>
              <a:gd name="connsiteX7" fmla="*/ 2703547 w 3048000"/>
              <a:gd name="connsiteY7" fmla="*/ 186873 h 1447800"/>
              <a:gd name="connsiteX8" fmla="*/ 2962063 w 3048000"/>
              <a:gd name="connsiteY8" fmla="*/ 345796 h 1447800"/>
              <a:gd name="connsiteX9" fmla="*/ 2950492 w 3048000"/>
              <a:gd name="connsiteY9" fmla="*/ 518124 h 1447800"/>
              <a:gd name="connsiteX10" fmla="*/ 3035017 w 3048000"/>
              <a:gd name="connsiteY10" fmla="*/ 781610 h 1447800"/>
              <a:gd name="connsiteX11" fmla="*/ 2639060 w 3048000"/>
              <a:gd name="connsiteY11" fmla="*/ 1012253 h 1447800"/>
              <a:gd name="connsiteX12" fmla="*/ 2497313 w 3048000"/>
              <a:gd name="connsiteY12" fmla="*/ 1209884 h 1447800"/>
              <a:gd name="connsiteX13" fmla="*/ 2014713 w 3048000"/>
              <a:gd name="connsiteY13" fmla="*/ 1233813 h 1447800"/>
              <a:gd name="connsiteX14" fmla="*/ 1669838 w 3048000"/>
              <a:gd name="connsiteY14" fmla="*/ 1444649 h 1447800"/>
              <a:gd name="connsiteX15" fmla="*/ 1162755 w 3048000"/>
              <a:gd name="connsiteY15" fmla="*/ 1315956 h 1447800"/>
              <a:gd name="connsiteX16" fmla="*/ 409504 w 3048000"/>
              <a:gd name="connsiteY16" fmla="*/ 1188804 h 1447800"/>
              <a:gd name="connsiteX17" fmla="*/ 78316 w 3048000"/>
              <a:gd name="connsiteY17" fmla="*/ 1047309 h 1447800"/>
              <a:gd name="connsiteX18" fmla="*/ 149083 w 3048000"/>
              <a:gd name="connsiteY18" fmla="*/ 856313 h 1447800"/>
              <a:gd name="connsiteX19" fmla="*/ -353 w 3048000"/>
              <a:gd name="connsiteY19" fmla="*/ 660357 h 1447800"/>
              <a:gd name="connsiteX20" fmla="*/ 272556 w 3048000"/>
              <a:gd name="connsiteY20" fmla="*/ 486185 h 1447800"/>
              <a:gd name="connsiteX21" fmla="*/ 275166 w 3048000"/>
              <a:gd name="connsiteY21" fmla="*/ 481594 h 1447800"/>
              <a:gd name="connsiteX0" fmla="*/ 929227 w 3048000"/>
              <a:gd name="connsiteY0" fmla="*/ 1628775 h 1447800"/>
              <a:gd name="connsiteX1" fmla="*/ 889010 w 3048000"/>
              <a:gd name="connsiteY1" fmla="*/ 1668992 h 1447800"/>
              <a:gd name="connsiteX2" fmla="*/ 848793 w 3048000"/>
              <a:gd name="connsiteY2" fmla="*/ 1628775 h 1447800"/>
              <a:gd name="connsiteX3" fmla="*/ 889010 w 3048000"/>
              <a:gd name="connsiteY3" fmla="*/ 1588558 h 1447800"/>
              <a:gd name="connsiteX4" fmla="*/ 929227 w 3048000"/>
              <a:gd name="connsiteY4" fmla="*/ 1628775 h 1447800"/>
              <a:gd name="connsiteX0" fmla="*/ 1005065 w 3048000"/>
              <a:gd name="connsiteY0" fmla="*/ 1578014 h 1447800"/>
              <a:gd name="connsiteX1" fmla="*/ 924632 w 3048000"/>
              <a:gd name="connsiteY1" fmla="*/ 1658447 h 1447800"/>
              <a:gd name="connsiteX2" fmla="*/ 844199 w 3048000"/>
              <a:gd name="connsiteY2" fmla="*/ 1578014 h 1447800"/>
              <a:gd name="connsiteX3" fmla="*/ 924632 w 3048000"/>
              <a:gd name="connsiteY3" fmla="*/ 1497581 h 1447800"/>
              <a:gd name="connsiteX4" fmla="*/ 1005065 w 3048000"/>
              <a:gd name="connsiteY4" fmla="*/ 1578014 h 1447800"/>
              <a:gd name="connsiteX0" fmla="*/ 1127105 w 3048000"/>
              <a:gd name="connsiteY0" fmla="*/ 1461414 h 1447800"/>
              <a:gd name="connsiteX1" fmla="*/ 1006455 w 3048000"/>
              <a:gd name="connsiteY1" fmla="*/ 1582064 h 1447800"/>
              <a:gd name="connsiteX2" fmla="*/ 885805 w 3048000"/>
              <a:gd name="connsiteY2" fmla="*/ 1461414 h 1447800"/>
              <a:gd name="connsiteX3" fmla="*/ 1006455 w 3048000"/>
              <a:gd name="connsiteY3" fmla="*/ 1340764 h 1447800"/>
              <a:gd name="connsiteX4" fmla="*/ 1127105 w 3048000"/>
              <a:gd name="connsiteY4" fmla="*/ 1461414 h 1447800"/>
              <a:gd name="connsiteX0" fmla="*/ 331117 w 3048000"/>
              <a:gd name="connsiteY0" fmla="*/ 877293 h 1447800"/>
              <a:gd name="connsiteX1" fmla="*/ 152400 w 3048000"/>
              <a:gd name="connsiteY1" fmla="*/ 850582 h 1447800"/>
              <a:gd name="connsiteX2" fmla="*/ 488808 w 3048000"/>
              <a:gd name="connsiteY2" fmla="*/ 1169601 h 1447800"/>
              <a:gd name="connsiteX3" fmla="*/ 410633 w 3048000"/>
              <a:gd name="connsiteY3" fmla="*/ 1182370 h 1447800"/>
              <a:gd name="connsiteX4" fmla="*/ 1162614 w 3048000"/>
              <a:gd name="connsiteY4" fmla="*/ 1310057 h 1447800"/>
              <a:gd name="connsiteX5" fmla="*/ 1115483 w 3048000"/>
              <a:gd name="connsiteY5" fmla="*/ 1251743 h 1447800"/>
              <a:gd name="connsiteX6" fmla="*/ 2033905 w 3048000"/>
              <a:gd name="connsiteY6" fmla="*/ 1164641 h 1447800"/>
              <a:gd name="connsiteX7" fmla="*/ 2015066 w 3048000"/>
              <a:gd name="connsiteY7" fmla="*/ 1228619 h 1447800"/>
              <a:gd name="connsiteX8" fmla="*/ 2407990 w 3048000"/>
              <a:gd name="connsiteY8" fmla="*/ 769277 h 1447800"/>
              <a:gd name="connsiteX9" fmla="*/ 2637366 w 3048000"/>
              <a:gd name="connsiteY9" fmla="*/ 1008432 h 1447800"/>
              <a:gd name="connsiteX10" fmla="*/ 2949081 w 3048000"/>
              <a:gd name="connsiteY10" fmla="*/ 514572 h 1447800"/>
              <a:gd name="connsiteX11" fmla="*/ 2846916 w 3048000"/>
              <a:gd name="connsiteY11" fmla="*/ 604255 h 1447800"/>
              <a:gd name="connsiteX12" fmla="*/ 2703971 w 3048000"/>
              <a:gd name="connsiteY12" fmla="*/ 181846 h 1447800"/>
              <a:gd name="connsiteX13" fmla="*/ 2709333 w 3048000"/>
              <a:gd name="connsiteY13" fmla="*/ 224207 h 1447800"/>
              <a:gd name="connsiteX14" fmla="*/ 2051614 w 3048000"/>
              <a:gd name="connsiteY14" fmla="*/ 132446 h 1447800"/>
              <a:gd name="connsiteX15" fmla="*/ 2103966 w 3048000"/>
              <a:gd name="connsiteY15" fmla="*/ 78422 h 1447800"/>
              <a:gd name="connsiteX16" fmla="*/ 1562170 w 3048000"/>
              <a:gd name="connsiteY16" fmla="*/ 158185 h 1447800"/>
              <a:gd name="connsiteX17" fmla="*/ 1587500 w 3048000"/>
              <a:gd name="connsiteY17" fmla="*/ 111601 h 1447800"/>
              <a:gd name="connsiteX18" fmla="*/ 987777 w 3048000"/>
              <a:gd name="connsiteY18" fmla="*/ 174004 h 1447800"/>
              <a:gd name="connsiteX19" fmla="*/ 1079500 w 3048000"/>
              <a:gd name="connsiteY19" fmla="*/ 219180 h 1447800"/>
              <a:gd name="connsiteX20" fmla="*/ 291182 w 3048000"/>
              <a:gd name="connsiteY20" fmla="*/ 529150 h 1447800"/>
              <a:gd name="connsiteX21" fmla="*/ 275166 w 3048000"/>
              <a:gd name="connsiteY21" fmla="*/ 481594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0" h="1447800" fill="none" extrusionOk="0">
                <a:moveTo>
                  <a:pt x="275166" y="481594"/>
                </a:moveTo>
                <a:cubicBezTo>
                  <a:pt x="248241" y="368483"/>
                  <a:pt x="308262" y="299529"/>
                  <a:pt x="396733" y="231480"/>
                </a:cubicBezTo>
                <a:cubicBezTo>
                  <a:pt x="591713" y="133168"/>
                  <a:pt x="762451" y="90649"/>
                  <a:pt x="988130" y="174339"/>
                </a:cubicBezTo>
                <a:cubicBezTo>
                  <a:pt x="1112980" y="26174"/>
                  <a:pt x="1401742" y="20750"/>
                  <a:pt x="1584395" y="115019"/>
                </a:cubicBezTo>
                <a:cubicBezTo>
                  <a:pt x="1617179" y="51367"/>
                  <a:pt x="1708767" y="32341"/>
                  <a:pt x="1816735" y="6702"/>
                </a:cubicBezTo>
                <a:cubicBezTo>
                  <a:pt x="1943151" y="6015"/>
                  <a:pt x="2052255" y="21173"/>
                  <a:pt x="2104883" y="83147"/>
                </a:cubicBezTo>
                <a:cubicBezTo>
                  <a:pt x="2209357" y="-20293"/>
                  <a:pt x="2361806" y="-47297"/>
                  <a:pt x="2502111" y="23124"/>
                </a:cubicBezTo>
                <a:cubicBezTo>
                  <a:pt x="2617579" y="39106"/>
                  <a:pt x="2688605" y="121967"/>
                  <a:pt x="2703547" y="186873"/>
                </a:cubicBezTo>
                <a:cubicBezTo>
                  <a:pt x="2805836" y="194358"/>
                  <a:pt x="2932195" y="283169"/>
                  <a:pt x="2962063" y="345796"/>
                </a:cubicBezTo>
                <a:cubicBezTo>
                  <a:pt x="2989894" y="399651"/>
                  <a:pt x="2993501" y="461895"/>
                  <a:pt x="2950492" y="518124"/>
                </a:cubicBezTo>
                <a:cubicBezTo>
                  <a:pt x="3060456" y="586757"/>
                  <a:pt x="3073808" y="686532"/>
                  <a:pt x="3035017" y="781610"/>
                </a:cubicBezTo>
                <a:cubicBezTo>
                  <a:pt x="2961926" y="886163"/>
                  <a:pt x="2865086" y="1011357"/>
                  <a:pt x="2639060" y="1012253"/>
                </a:cubicBezTo>
                <a:cubicBezTo>
                  <a:pt x="2633534" y="1110440"/>
                  <a:pt x="2583608" y="1152154"/>
                  <a:pt x="2497313" y="1209884"/>
                </a:cubicBezTo>
                <a:cubicBezTo>
                  <a:pt x="2377589" y="1239465"/>
                  <a:pt x="2208505" y="1294928"/>
                  <a:pt x="2014713" y="1233813"/>
                </a:cubicBezTo>
                <a:cubicBezTo>
                  <a:pt x="1941193" y="1345620"/>
                  <a:pt x="1873756" y="1429079"/>
                  <a:pt x="1669838" y="1444649"/>
                </a:cubicBezTo>
                <a:cubicBezTo>
                  <a:pt x="1471306" y="1509285"/>
                  <a:pt x="1290581" y="1383441"/>
                  <a:pt x="1162755" y="1315956"/>
                </a:cubicBezTo>
                <a:cubicBezTo>
                  <a:pt x="882756" y="1483239"/>
                  <a:pt x="604519" y="1311731"/>
                  <a:pt x="409504" y="1188804"/>
                </a:cubicBezTo>
                <a:cubicBezTo>
                  <a:pt x="256291" y="1203526"/>
                  <a:pt x="144157" y="1121858"/>
                  <a:pt x="78316" y="1047309"/>
                </a:cubicBezTo>
                <a:cubicBezTo>
                  <a:pt x="45431" y="979299"/>
                  <a:pt x="84425" y="890781"/>
                  <a:pt x="149083" y="856313"/>
                </a:cubicBezTo>
                <a:cubicBezTo>
                  <a:pt x="48631" y="833750"/>
                  <a:pt x="-20070" y="736714"/>
                  <a:pt x="-353" y="660357"/>
                </a:cubicBezTo>
                <a:cubicBezTo>
                  <a:pt x="19254" y="556436"/>
                  <a:pt x="136285" y="520185"/>
                  <a:pt x="272556" y="486185"/>
                </a:cubicBezTo>
                <a:cubicBezTo>
                  <a:pt x="273152" y="484910"/>
                  <a:pt x="273912" y="482959"/>
                  <a:pt x="275166" y="481594"/>
                </a:cubicBezTo>
                <a:close/>
              </a:path>
              <a:path w="3048000" h="1447800" fill="none" extrusionOk="0">
                <a:moveTo>
                  <a:pt x="929227" y="1628775"/>
                </a:moveTo>
                <a:cubicBezTo>
                  <a:pt x="928182" y="1651114"/>
                  <a:pt x="910188" y="1666301"/>
                  <a:pt x="889010" y="1668992"/>
                </a:cubicBezTo>
                <a:cubicBezTo>
                  <a:pt x="873400" y="1668298"/>
                  <a:pt x="848756" y="1650232"/>
                  <a:pt x="848793" y="1628775"/>
                </a:cubicBezTo>
                <a:cubicBezTo>
                  <a:pt x="847629" y="1604562"/>
                  <a:pt x="871197" y="1592152"/>
                  <a:pt x="889010" y="1588558"/>
                </a:cubicBezTo>
                <a:cubicBezTo>
                  <a:pt x="914065" y="1585656"/>
                  <a:pt x="928881" y="1607090"/>
                  <a:pt x="929227" y="1628775"/>
                </a:cubicBezTo>
                <a:close/>
              </a:path>
              <a:path w="3048000" h="1447800" fill="none" extrusionOk="0">
                <a:moveTo>
                  <a:pt x="1005065" y="1578014"/>
                </a:moveTo>
                <a:cubicBezTo>
                  <a:pt x="992155" y="1619185"/>
                  <a:pt x="966424" y="1659492"/>
                  <a:pt x="924632" y="1658447"/>
                </a:cubicBezTo>
                <a:cubicBezTo>
                  <a:pt x="876224" y="1655984"/>
                  <a:pt x="846593" y="1625570"/>
                  <a:pt x="844199" y="1578014"/>
                </a:cubicBezTo>
                <a:cubicBezTo>
                  <a:pt x="844903" y="1531726"/>
                  <a:pt x="881271" y="1499313"/>
                  <a:pt x="924632" y="1497581"/>
                </a:cubicBezTo>
                <a:cubicBezTo>
                  <a:pt x="960020" y="1504339"/>
                  <a:pt x="1013650" y="1528021"/>
                  <a:pt x="1005065" y="1578014"/>
                </a:cubicBezTo>
                <a:close/>
              </a:path>
              <a:path w="3048000" h="1447800" fill="none" extrusionOk="0">
                <a:moveTo>
                  <a:pt x="1127105" y="1461414"/>
                </a:moveTo>
                <a:cubicBezTo>
                  <a:pt x="1124774" y="1531594"/>
                  <a:pt x="1081264" y="1571379"/>
                  <a:pt x="1006455" y="1582064"/>
                </a:cubicBezTo>
                <a:cubicBezTo>
                  <a:pt x="923864" y="1582082"/>
                  <a:pt x="889262" y="1539307"/>
                  <a:pt x="885805" y="1461414"/>
                </a:cubicBezTo>
                <a:cubicBezTo>
                  <a:pt x="888008" y="1394927"/>
                  <a:pt x="938943" y="1331555"/>
                  <a:pt x="1006455" y="1340764"/>
                </a:cubicBezTo>
                <a:cubicBezTo>
                  <a:pt x="1077839" y="1349809"/>
                  <a:pt x="1123883" y="1402711"/>
                  <a:pt x="1127105" y="1461414"/>
                </a:cubicBezTo>
                <a:close/>
              </a:path>
              <a:path w="3048000" h="1447800" fill="none" extrusionOk="0">
                <a:moveTo>
                  <a:pt x="331117" y="877293"/>
                </a:moveTo>
                <a:cubicBezTo>
                  <a:pt x="271480" y="889522"/>
                  <a:pt x="209797" y="869329"/>
                  <a:pt x="152400" y="850582"/>
                </a:cubicBezTo>
                <a:moveTo>
                  <a:pt x="488808" y="1169601"/>
                </a:moveTo>
                <a:cubicBezTo>
                  <a:pt x="461474" y="1177235"/>
                  <a:pt x="437954" y="1181151"/>
                  <a:pt x="410633" y="1182370"/>
                </a:cubicBezTo>
                <a:moveTo>
                  <a:pt x="1162614" y="1310057"/>
                </a:moveTo>
                <a:cubicBezTo>
                  <a:pt x="1141829" y="1293535"/>
                  <a:pt x="1128860" y="1265921"/>
                  <a:pt x="1115483" y="1251743"/>
                </a:cubicBezTo>
                <a:moveTo>
                  <a:pt x="2033905" y="1164641"/>
                </a:moveTo>
                <a:cubicBezTo>
                  <a:pt x="2036632" y="1184509"/>
                  <a:pt x="2019945" y="1206882"/>
                  <a:pt x="2015066" y="1228619"/>
                </a:cubicBezTo>
                <a:moveTo>
                  <a:pt x="2407990" y="769277"/>
                </a:moveTo>
                <a:cubicBezTo>
                  <a:pt x="2550592" y="816060"/>
                  <a:pt x="2631684" y="904792"/>
                  <a:pt x="2637366" y="1008432"/>
                </a:cubicBezTo>
                <a:moveTo>
                  <a:pt x="2949081" y="514572"/>
                </a:moveTo>
                <a:cubicBezTo>
                  <a:pt x="2919313" y="545106"/>
                  <a:pt x="2897531" y="590490"/>
                  <a:pt x="2846916" y="604255"/>
                </a:cubicBezTo>
                <a:moveTo>
                  <a:pt x="2703971" y="181846"/>
                </a:moveTo>
                <a:cubicBezTo>
                  <a:pt x="2706602" y="196942"/>
                  <a:pt x="2710370" y="211362"/>
                  <a:pt x="2709333" y="224207"/>
                </a:cubicBezTo>
                <a:moveTo>
                  <a:pt x="2051614" y="132446"/>
                </a:moveTo>
                <a:cubicBezTo>
                  <a:pt x="2068987" y="110372"/>
                  <a:pt x="2086990" y="94982"/>
                  <a:pt x="2103966" y="78422"/>
                </a:cubicBezTo>
                <a:moveTo>
                  <a:pt x="1562170" y="158185"/>
                </a:moveTo>
                <a:cubicBezTo>
                  <a:pt x="1567930" y="141350"/>
                  <a:pt x="1575398" y="126490"/>
                  <a:pt x="1587500" y="111601"/>
                </a:cubicBezTo>
                <a:moveTo>
                  <a:pt x="987777" y="174004"/>
                </a:moveTo>
                <a:cubicBezTo>
                  <a:pt x="1021298" y="187849"/>
                  <a:pt x="1054171" y="199367"/>
                  <a:pt x="1079500" y="219180"/>
                </a:cubicBezTo>
                <a:moveTo>
                  <a:pt x="291182" y="529150"/>
                </a:moveTo>
                <a:cubicBezTo>
                  <a:pt x="282369" y="517279"/>
                  <a:pt x="279365" y="502302"/>
                  <a:pt x="275166" y="481594"/>
                </a:cubicBezTo>
              </a:path>
              <a:path w="3048000" h="1447800" stroke="0" extrusionOk="0">
                <a:moveTo>
                  <a:pt x="275166" y="481594"/>
                </a:moveTo>
                <a:cubicBezTo>
                  <a:pt x="250698" y="388874"/>
                  <a:pt x="312123" y="293297"/>
                  <a:pt x="396733" y="231480"/>
                </a:cubicBezTo>
                <a:cubicBezTo>
                  <a:pt x="590802" y="145240"/>
                  <a:pt x="756852" y="123742"/>
                  <a:pt x="988130" y="174339"/>
                </a:cubicBezTo>
                <a:cubicBezTo>
                  <a:pt x="1089406" y="12551"/>
                  <a:pt x="1359014" y="-21031"/>
                  <a:pt x="1584395" y="115019"/>
                </a:cubicBezTo>
                <a:cubicBezTo>
                  <a:pt x="1641585" y="65422"/>
                  <a:pt x="1719666" y="-12492"/>
                  <a:pt x="1816735" y="6702"/>
                </a:cubicBezTo>
                <a:cubicBezTo>
                  <a:pt x="1933078" y="-7313"/>
                  <a:pt x="2035334" y="29933"/>
                  <a:pt x="2104883" y="83147"/>
                </a:cubicBezTo>
                <a:cubicBezTo>
                  <a:pt x="2197612" y="2171"/>
                  <a:pt x="2351382" y="8686"/>
                  <a:pt x="2502111" y="23124"/>
                </a:cubicBezTo>
                <a:cubicBezTo>
                  <a:pt x="2592477" y="46914"/>
                  <a:pt x="2691320" y="123290"/>
                  <a:pt x="2703547" y="186873"/>
                </a:cubicBezTo>
                <a:cubicBezTo>
                  <a:pt x="2833289" y="215796"/>
                  <a:pt x="2924392" y="270645"/>
                  <a:pt x="2962063" y="345796"/>
                </a:cubicBezTo>
                <a:cubicBezTo>
                  <a:pt x="2989539" y="402710"/>
                  <a:pt x="2980720" y="460454"/>
                  <a:pt x="2950492" y="518124"/>
                </a:cubicBezTo>
                <a:cubicBezTo>
                  <a:pt x="3036891" y="598395"/>
                  <a:pt x="3083777" y="676005"/>
                  <a:pt x="3035017" y="781610"/>
                </a:cubicBezTo>
                <a:cubicBezTo>
                  <a:pt x="2950006" y="932240"/>
                  <a:pt x="2836276" y="1011412"/>
                  <a:pt x="2639060" y="1012253"/>
                </a:cubicBezTo>
                <a:cubicBezTo>
                  <a:pt x="2649846" y="1110726"/>
                  <a:pt x="2572819" y="1154522"/>
                  <a:pt x="2497313" y="1209884"/>
                </a:cubicBezTo>
                <a:cubicBezTo>
                  <a:pt x="2323008" y="1307618"/>
                  <a:pt x="2148750" y="1289815"/>
                  <a:pt x="2014713" y="1233813"/>
                </a:cubicBezTo>
                <a:cubicBezTo>
                  <a:pt x="1960176" y="1349272"/>
                  <a:pt x="1864176" y="1420796"/>
                  <a:pt x="1669838" y="1444649"/>
                </a:cubicBezTo>
                <a:cubicBezTo>
                  <a:pt x="1504059" y="1488330"/>
                  <a:pt x="1299929" y="1445113"/>
                  <a:pt x="1162755" y="1315956"/>
                </a:cubicBezTo>
                <a:cubicBezTo>
                  <a:pt x="856423" y="1457841"/>
                  <a:pt x="566392" y="1385367"/>
                  <a:pt x="409504" y="1188804"/>
                </a:cubicBezTo>
                <a:cubicBezTo>
                  <a:pt x="255791" y="1203236"/>
                  <a:pt x="119425" y="1131045"/>
                  <a:pt x="78316" y="1047309"/>
                </a:cubicBezTo>
                <a:cubicBezTo>
                  <a:pt x="44462" y="979897"/>
                  <a:pt x="70001" y="900659"/>
                  <a:pt x="149083" y="856313"/>
                </a:cubicBezTo>
                <a:cubicBezTo>
                  <a:pt x="43875" y="796114"/>
                  <a:pt x="-21504" y="733849"/>
                  <a:pt x="-353" y="660357"/>
                </a:cubicBezTo>
                <a:cubicBezTo>
                  <a:pt x="19869" y="559804"/>
                  <a:pt x="149822" y="515109"/>
                  <a:pt x="272556" y="486185"/>
                </a:cubicBezTo>
                <a:cubicBezTo>
                  <a:pt x="273530" y="484603"/>
                  <a:pt x="274187" y="483386"/>
                  <a:pt x="275166" y="481594"/>
                </a:cubicBezTo>
                <a:close/>
              </a:path>
              <a:path w="3048000" h="1447800" stroke="0" extrusionOk="0">
                <a:moveTo>
                  <a:pt x="929227" y="1628775"/>
                </a:moveTo>
                <a:cubicBezTo>
                  <a:pt x="930820" y="1654854"/>
                  <a:pt x="910284" y="1673744"/>
                  <a:pt x="889010" y="1668992"/>
                </a:cubicBezTo>
                <a:cubicBezTo>
                  <a:pt x="867421" y="1669579"/>
                  <a:pt x="848461" y="1655087"/>
                  <a:pt x="848793" y="1628775"/>
                </a:cubicBezTo>
                <a:cubicBezTo>
                  <a:pt x="851666" y="1601016"/>
                  <a:pt x="865179" y="1585324"/>
                  <a:pt x="889010" y="1588558"/>
                </a:cubicBezTo>
                <a:cubicBezTo>
                  <a:pt x="911988" y="1591268"/>
                  <a:pt x="928790" y="1609616"/>
                  <a:pt x="929227" y="1628775"/>
                </a:cubicBezTo>
                <a:close/>
              </a:path>
              <a:path w="3048000" h="1447800" stroke="0" extrusionOk="0">
                <a:moveTo>
                  <a:pt x="1005065" y="1578014"/>
                </a:moveTo>
                <a:cubicBezTo>
                  <a:pt x="1003060" y="1609441"/>
                  <a:pt x="970886" y="1657742"/>
                  <a:pt x="924632" y="1658447"/>
                </a:cubicBezTo>
                <a:cubicBezTo>
                  <a:pt x="875958" y="1648640"/>
                  <a:pt x="843379" y="1627166"/>
                  <a:pt x="844199" y="1578014"/>
                </a:cubicBezTo>
                <a:cubicBezTo>
                  <a:pt x="837000" y="1542066"/>
                  <a:pt x="880977" y="1494293"/>
                  <a:pt x="924632" y="1497581"/>
                </a:cubicBezTo>
                <a:cubicBezTo>
                  <a:pt x="964730" y="1501634"/>
                  <a:pt x="1011384" y="1533296"/>
                  <a:pt x="1005065" y="1578014"/>
                </a:cubicBezTo>
                <a:close/>
              </a:path>
              <a:path w="3048000" h="1447800" stroke="0" extrusionOk="0">
                <a:moveTo>
                  <a:pt x="1127105" y="1461414"/>
                </a:moveTo>
                <a:cubicBezTo>
                  <a:pt x="1129206" y="1512892"/>
                  <a:pt x="1076654" y="1590123"/>
                  <a:pt x="1006455" y="1582064"/>
                </a:cubicBezTo>
                <a:cubicBezTo>
                  <a:pt x="928372" y="1584985"/>
                  <a:pt x="887497" y="1519260"/>
                  <a:pt x="885805" y="1461414"/>
                </a:cubicBezTo>
                <a:cubicBezTo>
                  <a:pt x="885709" y="1400636"/>
                  <a:pt x="944281" y="1344081"/>
                  <a:pt x="1006455" y="1340764"/>
                </a:cubicBezTo>
                <a:cubicBezTo>
                  <a:pt x="1059293" y="1345328"/>
                  <a:pt x="1119993" y="1393107"/>
                  <a:pt x="1127105" y="1461414"/>
                </a:cubicBezTo>
                <a:close/>
              </a:path>
              <a:path w="3048000" h="1447800" fill="none" stroke="0" extrusionOk="0">
                <a:moveTo>
                  <a:pt x="331117" y="877293"/>
                </a:moveTo>
                <a:cubicBezTo>
                  <a:pt x="260281" y="892604"/>
                  <a:pt x="208168" y="869745"/>
                  <a:pt x="152400" y="850582"/>
                </a:cubicBezTo>
                <a:moveTo>
                  <a:pt x="488808" y="1169601"/>
                </a:moveTo>
                <a:cubicBezTo>
                  <a:pt x="462247" y="1175226"/>
                  <a:pt x="438243" y="1178676"/>
                  <a:pt x="410633" y="1182370"/>
                </a:cubicBezTo>
                <a:moveTo>
                  <a:pt x="1162614" y="1310057"/>
                </a:moveTo>
                <a:cubicBezTo>
                  <a:pt x="1143318" y="1291443"/>
                  <a:pt x="1127305" y="1272019"/>
                  <a:pt x="1115483" y="1251743"/>
                </a:cubicBezTo>
                <a:moveTo>
                  <a:pt x="2033905" y="1164641"/>
                </a:moveTo>
                <a:cubicBezTo>
                  <a:pt x="2026970" y="1186684"/>
                  <a:pt x="2025284" y="1211491"/>
                  <a:pt x="2015066" y="1228619"/>
                </a:cubicBezTo>
                <a:moveTo>
                  <a:pt x="2407990" y="769277"/>
                </a:moveTo>
                <a:cubicBezTo>
                  <a:pt x="2543531" y="812643"/>
                  <a:pt x="2624906" y="906439"/>
                  <a:pt x="2637366" y="1008432"/>
                </a:cubicBezTo>
                <a:moveTo>
                  <a:pt x="2949081" y="514572"/>
                </a:moveTo>
                <a:cubicBezTo>
                  <a:pt x="2928299" y="548001"/>
                  <a:pt x="2885049" y="585853"/>
                  <a:pt x="2846916" y="604255"/>
                </a:cubicBezTo>
                <a:moveTo>
                  <a:pt x="2703971" y="181846"/>
                </a:moveTo>
                <a:cubicBezTo>
                  <a:pt x="2710002" y="193248"/>
                  <a:pt x="2708334" y="206825"/>
                  <a:pt x="2709333" y="224207"/>
                </a:cubicBezTo>
                <a:moveTo>
                  <a:pt x="2051614" y="132446"/>
                </a:moveTo>
                <a:cubicBezTo>
                  <a:pt x="2068582" y="110161"/>
                  <a:pt x="2083134" y="93599"/>
                  <a:pt x="2103966" y="78422"/>
                </a:cubicBezTo>
                <a:moveTo>
                  <a:pt x="1562170" y="158185"/>
                </a:moveTo>
                <a:cubicBezTo>
                  <a:pt x="1563437" y="144529"/>
                  <a:pt x="1576202" y="130334"/>
                  <a:pt x="1587500" y="111601"/>
                </a:cubicBezTo>
                <a:moveTo>
                  <a:pt x="987777" y="174004"/>
                </a:moveTo>
                <a:cubicBezTo>
                  <a:pt x="1020186" y="193964"/>
                  <a:pt x="1050440" y="200674"/>
                  <a:pt x="1079500" y="219180"/>
                </a:cubicBezTo>
                <a:moveTo>
                  <a:pt x="291182" y="529150"/>
                </a:moveTo>
                <a:cubicBezTo>
                  <a:pt x="285262" y="513078"/>
                  <a:pt x="279174" y="493928"/>
                  <a:pt x="275166" y="481594"/>
                </a:cubicBezTo>
              </a:path>
            </a:pathLst>
          </a:custGeom>
          <a:ln w="50800">
            <a:extLst>
              <a:ext uri="{C807C97D-BFC1-408E-A445-0C87EB9F89A2}">
                <ask:lineSketchStyleProps xmlns:ask="http://schemas.microsoft.com/office/drawing/2018/sketchyshapes" sd="350560946">
                  <a:prstGeom prst="cloudCallou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r>
              <a:rPr lang="en-US" sz="3600" b="1"/>
              <a:t>… Why?</a:t>
            </a:r>
            <a:endParaRPr lang="en-US" sz="3600" b="1" dirty="0"/>
          </a:p>
        </p:txBody>
      </p:sp>
      <p:sp>
        <p:nvSpPr>
          <p:cNvPr id="7" name="TextBox 6">
            <a:extLst>
              <a:ext uri="{FF2B5EF4-FFF2-40B4-BE49-F238E27FC236}">
                <a16:creationId xmlns:a16="http://schemas.microsoft.com/office/drawing/2014/main" id="{CE61FBE6-E581-4B3A-913F-F2D3D657BFD6}"/>
              </a:ext>
            </a:extLst>
          </p:cNvPr>
          <p:cNvSpPr txBox="1"/>
          <p:nvPr/>
        </p:nvSpPr>
        <p:spPr>
          <a:xfrm>
            <a:off x="203200" y="2127409"/>
            <a:ext cx="11988800" cy="2215991"/>
          </a:xfrm>
          <a:prstGeom prst="rect">
            <a:avLst/>
          </a:prstGeom>
          <a:noFill/>
        </p:spPr>
        <p:txBody>
          <a:bodyPr wrap="square" rtlCol="0">
            <a:spAutoFit/>
          </a:bodyPr>
          <a:lstStyle/>
          <a:p>
            <a:r>
              <a:rPr lang="en-US" sz="13800" dirty="0">
                <a:solidFill>
                  <a:srgbClr val="1C4489"/>
                </a:solidFill>
                <a:latin typeface="Arial Black" panose="020B0A04020102020204" pitchFamily="34" charset="0"/>
              </a:rPr>
              <a:t>Knowledge.</a:t>
            </a:r>
          </a:p>
        </p:txBody>
      </p:sp>
      <p:sp>
        <p:nvSpPr>
          <p:cNvPr id="8" name="TextBox 7">
            <a:extLst>
              <a:ext uri="{FF2B5EF4-FFF2-40B4-BE49-F238E27FC236}">
                <a16:creationId xmlns:a16="http://schemas.microsoft.com/office/drawing/2014/main" id="{EB10DDDE-DE3D-4BA5-B469-1C5B793717F4}"/>
              </a:ext>
            </a:extLst>
          </p:cNvPr>
          <p:cNvSpPr txBox="1"/>
          <p:nvPr/>
        </p:nvSpPr>
        <p:spPr>
          <a:xfrm>
            <a:off x="0" y="2262875"/>
            <a:ext cx="12192000" cy="4339650"/>
          </a:xfrm>
          <a:prstGeom prst="rect">
            <a:avLst/>
          </a:prstGeom>
          <a:solidFill>
            <a:schemeClr val="bg1">
              <a:alpha val="96000"/>
            </a:schemeClr>
          </a:solidFill>
        </p:spPr>
        <p:txBody>
          <a:bodyPr wrap="square" rtlCol="0">
            <a:spAutoFit/>
          </a:bodyPr>
          <a:lstStyle/>
          <a:p>
            <a:pPr algn="ctr"/>
            <a:r>
              <a:rPr lang="en-US" sz="13800" dirty="0">
                <a:solidFill>
                  <a:srgbClr val="1C4489"/>
                </a:solidFill>
                <a:latin typeface="Arial Black" panose="020B0A04020102020204" pitchFamily="34" charset="0"/>
              </a:rPr>
              <a:t>WHY DO YOU CARE?</a:t>
            </a:r>
            <a:endParaRPr lang="en-US" sz="13800" dirty="0">
              <a:solidFill>
                <a:srgbClr val="15274E"/>
              </a:solidFill>
              <a:latin typeface="Arial Black" panose="020B0A04020102020204" pitchFamily="34" charset="0"/>
            </a:endParaRPr>
          </a:p>
        </p:txBody>
      </p:sp>
    </p:spTree>
    <p:extLst>
      <p:ext uri="{BB962C8B-B14F-4D97-AF65-F5344CB8AC3E}">
        <p14:creationId xmlns:p14="http://schemas.microsoft.com/office/powerpoint/2010/main" val="350401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29273-C89A-41EE-8DA3-5EF229AD0A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960" y="572753"/>
            <a:ext cx="6553201" cy="2061169"/>
          </a:xfrm>
          <a:prstGeom prst="rect">
            <a:avLst/>
          </a:prstGeom>
          <a:ln w="38100" cap="sq">
            <a:solidFill>
              <a:srgbClr val="000000"/>
            </a:solidFill>
            <a:prstDash val="solid"/>
            <a:miter lim="800000"/>
          </a:ln>
          <a:effectLst>
            <a:glow rad="101600">
              <a:schemeClr val="bg1">
                <a:alpha val="60000"/>
              </a:schemeClr>
            </a:glow>
            <a:outerShdw dist="35921" dir="2700000" algn="ctr" rotWithShape="0">
              <a:schemeClr val="bg2"/>
            </a:outerShdw>
          </a:effectLst>
        </p:spPr>
      </p:pic>
      <p:pic>
        <p:nvPicPr>
          <p:cNvPr id="6" name="Picture 5">
            <a:extLst>
              <a:ext uri="{FF2B5EF4-FFF2-40B4-BE49-F238E27FC236}">
                <a16:creationId xmlns:a16="http://schemas.microsoft.com/office/drawing/2014/main" id="{D414A395-CDB1-4EBF-BF52-B7CF95FB67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8427" y="1546540"/>
            <a:ext cx="6557514" cy="1988047"/>
          </a:xfrm>
          <a:prstGeom prst="rect">
            <a:avLst/>
          </a:prstGeom>
          <a:ln w="38100" cap="sq">
            <a:solidFill>
              <a:srgbClr val="000000"/>
            </a:solidFill>
            <a:prstDash val="solid"/>
            <a:miter lim="800000"/>
          </a:ln>
          <a:effectLst>
            <a:glow rad="101600">
              <a:schemeClr val="bg1">
                <a:alpha val="60000"/>
              </a:schemeClr>
            </a:glow>
            <a:outerShdw dist="35921" dir="2700000" algn="ctr" rotWithShape="0">
              <a:schemeClr val="bg2"/>
            </a:outerShdw>
          </a:effectLst>
        </p:spPr>
      </p:pic>
      <p:sp>
        <p:nvSpPr>
          <p:cNvPr id="2" name="Slide Number Placeholder 1"/>
          <p:cNvSpPr>
            <a:spLocks noGrp="1"/>
          </p:cNvSpPr>
          <p:nvPr>
            <p:ph type="sldNum" sz="quarter" idx="10"/>
          </p:nvPr>
        </p:nvSpPr>
        <p:spPr/>
        <p:txBody>
          <a:bodyPr/>
          <a:lstStyle/>
          <a:p>
            <a:fld id="{FB124A42-3BFC-4002-A422-5D3896DD5E41}" type="slidenum">
              <a:rPr lang="en-US" smtClean="0"/>
              <a:pPr/>
              <a:t>19</a:t>
            </a:fld>
            <a:endParaRPr lang="en-US" dirty="0"/>
          </a:p>
        </p:txBody>
      </p:sp>
      <p:pic>
        <p:nvPicPr>
          <p:cNvPr id="5" name="Picture 4">
            <a:extLst>
              <a:ext uri="{FF2B5EF4-FFF2-40B4-BE49-F238E27FC236}">
                <a16:creationId xmlns:a16="http://schemas.microsoft.com/office/drawing/2014/main" id="{542A14A2-B7A8-473D-8225-7313171170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32207" y="2447205"/>
            <a:ext cx="6630263" cy="2061169"/>
          </a:xfrm>
          <a:prstGeom prst="rect">
            <a:avLst/>
          </a:prstGeom>
          <a:ln w="38100" cap="sq">
            <a:solidFill>
              <a:srgbClr val="000000"/>
            </a:solidFill>
            <a:prstDash val="solid"/>
            <a:miter lim="800000"/>
          </a:ln>
          <a:effectLst>
            <a:glow rad="101600">
              <a:schemeClr val="bg1">
                <a:alpha val="60000"/>
              </a:schemeClr>
            </a:glow>
            <a:outerShdw dist="35921" dir="2700000" algn="ctr" rotWithShape="0">
              <a:schemeClr val="bg2"/>
            </a:outerShdw>
          </a:effectLst>
        </p:spPr>
      </p:pic>
      <p:pic>
        <p:nvPicPr>
          <p:cNvPr id="8" name="Picture 7">
            <a:extLst>
              <a:ext uri="{FF2B5EF4-FFF2-40B4-BE49-F238E27FC236}">
                <a16:creationId xmlns:a16="http://schemas.microsoft.com/office/drawing/2014/main" id="{F665ED61-3716-400B-8A53-469FBCE66F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8735" y="3420992"/>
            <a:ext cx="6547371" cy="1988047"/>
          </a:xfrm>
          <a:prstGeom prst="rect">
            <a:avLst/>
          </a:prstGeom>
          <a:ln w="38100" cap="sq">
            <a:solidFill>
              <a:srgbClr val="000000"/>
            </a:solidFill>
            <a:prstDash val="solid"/>
            <a:miter lim="800000"/>
          </a:ln>
          <a:effectLst>
            <a:glow rad="101600">
              <a:schemeClr val="bg1">
                <a:alpha val="60000"/>
              </a:schemeClr>
            </a:glow>
            <a:outerShdw dist="35921" dir="2700000" algn="ctr" rotWithShape="0">
              <a:schemeClr val="bg2"/>
            </a:outerShdw>
          </a:effectLst>
        </p:spPr>
      </p:pic>
      <p:pic>
        <p:nvPicPr>
          <p:cNvPr id="9" name="Picture 8">
            <a:extLst>
              <a:ext uri="{FF2B5EF4-FFF2-40B4-BE49-F238E27FC236}">
                <a16:creationId xmlns:a16="http://schemas.microsoft.com/office/drawing/2014/main" id="{2F43F04A-A85B-4CF4-B723-4DE1F0D7BD3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02371" y="4321656"/>
            <a:ext cx="6537229" cy="1972832"/>
          </a:xfrm>
          <a:prstGeom prst="rect">
            <a:avLst/>
          </a:prstGeom>
          <a:ln w="38100" cap="sq">
            <a:solidFill>
              <a:srgbClr val="000000"/>
            </a:solidFill>
            <a:prstDash val="solid"/>
            <a:miter lim="800000"/>
          </a:ln>
          <a:effectLst>
            <a:glow rad="101600">
              <a:schemeClr val="bg1">
                <a:alpha val="60000"/>
              </a:schemeClr>
            </a:glow>
            <a:outerShdw dist="35921" dir="2700000" algn="ctr" rotWithShape="0">
              <a:schemeClr val="bg2"/>
            </a:outerShdw>
          </a:effectLst>
        </p:spPr>
      </p:pic>
      <p:pic>
        <p:nvPicPr>
          <p:cNvPr id="11" name="Picture 10">
            <a:extLst>
              <a:ext uri="{FF2B5EF4-FFF2-40B4-BE49-F238E27FC236}">
                <a16:creationId xmlns:a16="http://schemas.microsoft.com/office/drawing/2014/main" id="{18B52889-A835-421D-800C-4C4AC610B58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1000" y="5118680"/>
            <a:ext cx="2767824" cy="755970"/>
          </a:xfrm>
          <a:prstGeom prst="rect">
            <a:avLst/>
          </a:prstGeom>
        </p:spPr>
      </p:pic>
      <p:sp>
        <p:nvSpPr>
          <p:cNvPr id="10" name="TextBox 9">
            <a:extLst>
              <a:ext uri="{FF2B5EF4-FFF2-40B4-BE49-F238E27FC236}">
                <a16:creationId xmlns:a16="http://schemas.microsoft.com/office/drawing/2014/main" id="{F19967D9-592D-42AC-B934-581C36477E47}"/>
              </a:ext>
            </a:extLst>
          </p:cNvPr>
          <p:cNvSpPr txBox="1"/>
          <p:nvPr/>
        </p:nvSpPr>
        <p:spPr>
          <a:xfrm>
            <a:off x="0" y="2096654"/>
            <a:ext cx="12192000" cy="2646878"/>
          </a:xfrm>
          <a:prstGeom prst="rect">
            <a:avLst/>
          </a:prstGeom>
          <a:solidFill>
            <a:schemeClr val="bg1">
              <a:alpha val="95000"/>
            </a:schemeClr>
          </a:solidFill>
        </p:spPr>
        <p:txBody>
          <a:bodyPr wrap="square" rtlCol="0">
            <a:spAutoFit/>
          </a:bodyPr>
          <a:lstStyle/>
          <a:p>
            <a:pPr algn="ctr"/>
            <a:r>
              <a:rPr lang="en-US" sz="16600" dirty="0">
                <a:latin typeface="Arial Black" panose="020B0A04020102020204" pitchFamily="34" charset="0"/>
              </a:rPr>
              <a:t>PAYOFF.</a:t>
            </a:r>
          </a:p>
        </p:txBody>
      </p:sp>
    </p:spTree>
    <p:extLst>
      <p:ext uri="{BB962C8B-B14F-4D97-AF65-F5344CB8AC3E}">
        <p14:creationId xmlns:p14="http://schemas.microsoft.com/office/powerpoint/2010/main" val="40621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solidFill>
            <a:srgbClr val="15274E">
              <a:alpha val="30000"/>
            </a:srgbClr>
          </a:solidFill>
        </p:spPr>
        <p:txBody>
          <a:bodyPr/>
          <a:lstStyle/>
          <a:p>
            <a:r>
              <a:rPr lang="en-US" sz="6600" dirty="0">
                <a:effectLst>
                  <a:outerShdw blurRad="50800" dist="38100" dir="2700000" algn="tl" rotWithShape="0">
                    <a:prstClr val="black">
                      <a:alpha val="40000"/>
                    </a:prstClr>
                  </a:outerShdw>
                  <a:reflection blurRad="152400" stA="47000" endPos="67000" dir="5400000" sy="-100000" algn="bl" rotWithShape="0"/>
                </a:effectLst>
              </a:rPr>
              <a:t>Tales from the Crypt.</a:t>
            </a:r>
          </a:p>
        </p:txBody>
      </p:sp>
      <p:sp>
        <p:nvSpPr>
          <p:cNvPr id="4" name="Subtitle 3"/>
          <p:cNvSpPr>
            <a:spLocks noGrp="1"/>
          </p:cNvSpPr>
          <p:nvPr>
            <p:ph type="subTitle" idx="1"/>
          </p:nvPr>
        </p:nvSpPr>
        <p:spPr/>
        <p:txBody>
          <a:bodyPr/>
          <a:lstStyle/>
          <a:p>
            <a:r>
              <a:rPr lang="en-US" b="1" dirty="0"/>
              <a:t>Practical Applications &amp; Lessons Learned. </a:t>
            </a:r>
          </a:p>
        </p:txBody>
      </p:sp>
      <p:sp>
        <p:nvSpPr>
          <p:cNvPr id="2" name="Slide Number Placeholder 1"/>
          <p:cNvSpPr>
            <a:spLocks noGrp="1"/>
          </p:cNvSpPr>
          <p:nvPr>
            <p:ph type="sldNum" sz="quarter" idx="4294967295"/>
          </p:nvPr>
        </p:nvSpPr>
        <p:spPr>
          <a:xfrm>
            <a:off x="9906000" y="6559551"/>
            <a:ext cx="762000" cy="263525"/>
          </a:xfrm>
        </p:spPr>
        <p:txBody>
          <a:bodyPr/>
          <a:lstStyle/>
          <a:p>
            <a:fld id="{FB124A42-3BFC-4002-A422-5D3896DD5E41}" type="slidenum">
              <a:rPr lang="en-US" smtClean="0"/>
              <a:pPr/>
              <a:t>2</a:t>
            </a:fld>
            <a:endParaRPr lang="en-US" dirty="0"/>
          </a:p>
        </p:txBody>
      </p:sp>
    </p:spTree>
    <p:extLst>
      <p:ext uri="{BB962C8B-B14F-4D97-AF65-F5344CB8AC3E}">
        <p14:creationId xmlns:p14="http://schemas.microsoft.com/office/powerpoint/2010/main" val="3067470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5E374E-C98A-4160-914C-91C3D6EC992B}"/>
              </a:ext>
            </a:extLst>
          </p:cNvPr>
          <p:cNvSpPr>
            <a:spLocks noGrp="1"/>
          </p:cNvSpPr>
          <p:nvPr>
            <p:ph type="sldNum" sz="quarter" idx="10"/>
          </p:nvPr>
        </p:nvSpPr>
        <p:spPr>
          <a:prstGeom prst="rect">
            <a:avLst/>
          </a:prstGeom>
        </p:spPr>
        <p:txBody>
          <a:bodyPr anchor="ctr" anchorCtr="0">
            <a:normAutofit/>
          </a:bodyPr>
          <a:lstStyle/>
          <a:p>
            <a:pPr>
              <a:spcAft>
                <a:spcPts val="600"/>
              </a:spcAft>
            </a:pPr>
            <a:fld id="{FB124A42-3BFC-4002-A422-5D3896DD5E41}" type="slidenum">
              <a:rPr lang="en-US" smtClean="0"/>
              <a:pPr>
                <a:spcAft>
                  <a:spcPts val="600"/>
                </a:spcAft>
              </a:pPr>
              <a:t>20</a:t>
            </a:fld>
            <a:endParaRPr lang="en-US"/>
          </a:p>
        </p:txBody>
      </p:sp>
      <p:pic>
        <p:nvPicPr>
          <p:cNvPr id="3" name="Online Media 2" title="Admiral William H. McRaven - Never ring the bell">
            <a:hlinkClick r:id="" action="ppaction://media"/>
            <a:extLst>
              <a:ext uri="{FF2B5EF4-FFF2-40B4-BE49-F238E27FC236}">
                <a16:creationId xmlns:a16="http://schemas.microsoft.com/office/drawing/2014/main" id="{920CA082-8416-4C86-9CCF-659100583B9B}"/>
              </a:ext>
            </a:extLst>
          </p:cNvPr>
          <p:cNvPicPr>
            <a:picLocks noRot="1" noChangeAspect="1"/>
          </p:cNvPicPr>
          <p:nvPr>
            <a:videoFile r:link="rId1"/>
          </p:nvPr>
        </p:nvPicPr>
        <p:blipFill>
          <a:blip r:embed="rId3"/>
          <a:stretch>
            <a:fillRect/>
          </a:stretch>
        </p:blipFill>
        <p:spPr>
          <a:xfrm>
            <a:off x="1451245" y="1166150"/>
            <a:ext cx="9492709" cy="5339649"/>
          </a:xfrm>
          <a:prstGeom prst="rect">
            <a:avLst/>
          </a:prstGeom>
          <a:noFill/>
          <a:ln w="9525">
            <a:noFill/>
            <a:miter lim="800000"/>
            <a:headEnd/>
            <a:tailEnd/>
          </a:ln>
        </p:spPr>
      </p:pic>
      <p:pic>
        <p:nvPicPr>
          <p:cNvPr id="17" name="Picture 16">
            <a:extLst>
              <a:ext uri="{FF2B5EF4-FFF2-40B4-BE49-F238E27FC236}">
                <a16:creationId xmlns:a16="http://schemas.microsoft.com/office/drawing/2014/main" id="{971D5C82-A904-4D6D-8BD3-A3C8CD2D9BD1}"/>
              </a:ext>
            </a:extLst>
          </p:cNvPr>
          <p:cNvPicPr>
            <a:picLocks noChangeAspect="1"/>
          </p:cNvPicPr>
          <p:nvPr/>
        </p:nvPicPr>
        <p:blipFill>
          <a:blip r:embed="rId4"/>
          <a:stretch>
            <a:fillRect/>
          </a:stretch>
        </p:blipFill>
        <p:spPr>
          <a:xfrm>
            <a:off x="2895600" y="352201"/>
            <a:ext cx="3620150" cy="6184026"/>
          </a:xfrm>
          <a:prstGeom prst="rect">
            <a:avLst/>
          </a:prstGeom>
        </p:spPr>
      </p:pic>
      <p:pic>
        <p:nvPicPr>
          <p:cNvPr id="18" name="Picture 17">
            <a:extLst>
              <a:ext uri="{FF2B5EF4-FFF2-40B4-BE49-F238E27FC236}">
                <a16:creationId xmlns:a16="http://schemas.microsoft.com/office/drawing/2014/main" id="{AEE3A808-6357-4BC6-AB74-19B6DA3A070D}"/>
              </a:ext>
            </a:extLst>
          </p:cNvPr>
          <p:cNvPicPr>
            <a:picLocks noChangeAspect="1"/>
          </p:cNvPicPr>
          <p:nvPr/>
        </p:nvPicPr>
        <p:blipFill>
          <a:blip r:embed="rId5"/>
          <a:stretch>
            <a:fillRect/>
          </a:stretch>
        </p:blipFill>
        <p:spPr>
          <a:xfrm>
            <a:off x="6248400" y="363415"/>
            <a:ext cx="3210825" cy="6157605"/>
          </a:xfrm>
          <a:prstGeom prst="rect">
            <a:avLst/>
          </a:prstGeom>
        </p:spPr>
      </p:pic>
      <p:pic>
        <p:nvPicPr>
          <p:cNvPr id="19" name="Picture 18">
            <a:extLst>
              <a:ext uri="{FF2B5EF4-FFF2-40B4-BE49-F238E27FC236}">
                <a16:creationId xmlns:a16="http://schemas.microsoft.com/office/drawing/2014/main" id="{98910AEA-9024-4694-939F-DC2538A9100C}"/>
              </a:ext>
            </a:extLst>
          </p:cNvPr>
          <p:cNvPicPr>
            <a:picLocks noChangeAspect="1"/>
          </p:cNvPicPr>
          <p:nvPr/>
        </p:nvPicPr>
        <p:blipFill>
          <a:blip r:embed="rId6"/>
          <a:stretch>
            <a:fillRect/>
          </a:stretch>
        </p:blipFill>
        <p:spPr>
          <a:xfrm>
            <a:off x="9182450" y="271237"/>
            <a:ext cx="3016879" cy="6264989"/>
          </a:xfrm>
          <a:prstGeom prst="rect">
            <a:avLst/>
          </a:prstGeom>
        </p:spPr>
      </p:pic>
      <p:pic>
        <p:nvPicPr>
          <p:cNvPr id="16" name="Picture 15">
            <a:extLst>
              <a:ext uri="{FF2B5EF4-FFF2-40B4-BE49-F238E27FC236}">
                <a16:creationId xmlns:a16="http://schemas.microsoft.com/office/drawing/2014/main" id="{DFB5A92D-30AE-4523-A82F-D42175B7DC6D}"/>
              </a:ext>
            </a:extLst>
          </p:cNvPr>
          <p:cNvPicPr>
            <a:picLocks noChangeAspect="1"/>
          </p:cNvPicPr>
          <p:nvPr/>
        </p:nvPicPr>
        <p:blipFill>
          <a:blip r:embed="rId7"/>
          <a:stretch>
            <a:fillRect/>
          </a:stretch>
        </p:blipFill>
        <p:spPr>
          <a:xfrm>
            <a:off x="-1" y="363415"/>
            <a:ext cx="3620150" cy="6142385"/>
          </a:xfrm>
          <a:prstGeom prst="rect">
            <a:avLst/>
          </a:prstGeom>
        </p:spPr>
      </p:pic>
      <p:cxnSp>
        <p:nvCxnSpPr>
          <p:cNvPr id="21" name="Straight Connector 20">
            <a:extLst>
              <a:ext uri="{FF2B5EF4-FFF2-40B4-BE49-F238E27FC236}">
                <a16:creationId xmlns:a16="http://schemas.microsoft.com/office/drawing/2014/main" id="{F9BEEDD9-46CE-4587-A9B8-67E8F54A7EDF}"/>
              </a:ext>
            </a:extLst>
          </p:cNvPr>
          <p:cNvCxnSpPr>
            <a:cxnSpLocks/>
          </p:cNvCxnSpPr>
          <p:nvPr/>
        </p:nvCxnSpPr>
        <p:spPr>
          <a:xfrm>
            <a:off x="-1138" y="6539552"/>
            <a:ext cx="12165842" cy="0"/>
          </a:xfrm>
          <a:prstGeom prst="line">
            <a:avLst/>
          </a:prstGeom>
          <a:ln w="76200">
            <a:solidFill>
              <a:srgbClr val="15274E"/>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8DD5310-A895-4450-A7ED-302A76A7931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534300" y="1619816"/>
            <a:ext cx="7962900" cy="4347368"/>
          </a:xfrm>
          <a:prstGeom prst="rect">
            <a:avLst/>
          </a:prstGeom>
          <a:solidFill>
            <a:srgbClr val="FFFFFF">
              <a:shade val="85000"/>
            </a:srgbClr>
          </a:solidFill>
          <a:ln w="190500" cap="rnd">
            <a:solidFill>
              <a:srgbClr val="1C4489"/>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8" name="Straight Connector 27">
            <a:extLst>
              <a:ext uri="{FF2B5EF4-FFF2-40B4-BE49-F238E27FC236}">
                <a16:creationId xmlns:a16="http://schemas.microsoft.com/office/drawing/2014/main" id="{AF724C27-7F65-428F-8B8F-6EFA5BD9069B}"/>
              </a:ext>
            </a:extLst>
          </p:cNvPr>
          <p:cNvCxnSpPr>
            <a:cxnSpLocks/>
          </p:cNvCxnSpPr>
          <p:nvPr/>
        </p:nvCxnSpPr>
        <p:spPr>
          <a:xfrm>
            <a:off x="-11723" y="332096"/>
            <a:ext cx="12165842" cy="0"/>
          </a:xfrm>
          <a:prstGeom prst="line">
            <a:avLst/>
          </a:prstGeom>
          <a:ln w="117475">
            <a:solidFill>
              <a:srgbClr val="15274E"/>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EF8FE30-1F9B-45CE-A5E9-CDE22CA66794}"/>
              </a:ext>
            </a:extLst>
          </p:cNvPr>
          <p:cNvSpPr txBox="1"/>
          <p:nvPr/>
        </p:nvSpPr>
        <p:spPr bwMode="auto">
          <a:xfrm>
            <a:off x="0" y="395400"/>
            <a:ext cx="12192000" cy="685800"/>
          </a:xfrm>
          <a:prstGeom prst="rect">
            <a:avLst/>
          </a:prstGeom>
          <a:solidFill>
            <a:schemeClr val="bg1"/>
          </a:solidFill>
          <a:ln w="9525">
            <a:noFill/>
            <a:miter lim="800000"/>
            <a:headEnd/>
            <a:tailEnd/>
          </a:ln>
        </p:spPr>
        <p:txBody>
          <a:bodyPr vert="horz" wrap="square" lIns="182880" tIns="45720" rIns="91440" bIns="45720" numCol="1" rtlCol="0" anchor="ctr" anchorCtr="0" compatLnSpc="1">
            <a:prstTxWarp prst="textNoShape">
              <a:avLst/>
            </a:prstTxWarp>
            <a:normAutofit/>
          </a:bodyPr>
          <a:lstStyle/>
          <a:p>
            <a:pPr fontAlgn="base">
              <a:lnSpc>
                <a:spcPct val="90000"/>
              </a:lnSpc>
              <a:spcBef>
                <a:spcPct val="0"/>
              </a:spcBef>
              <a:spcAft>
                <a:spcPts val="600"/>
              </a:spcAft>
            </a:pPr>
            <a:r>
              <a:rPr lang="en-US" sz="3100" b="1" kern="1200" baseline="0" dirty="0">
                <a:solidFill>
                  <a:srgbClr val="15274E"/>
                </a:solidFill>
                <a:latin typeface="Arial" pitchFamily="34" charset="0"/>
                <a:ea typeface="+mj-ea"/>
                <a:cs typeface="Arial" pitchFamily="34" charset="0"/>
              </a:rPr>
              <a:t>If you want to change the world, don't ever, ever ring the bell.</a:t>
            </a:r>
          </a:p>
        </p:txBody>
      </p:sp>
    </p:spTree>
    <p:extLst>
      <p:ext uri="{BB962C8B-B14F-4D97-AF65-F5344CB8AC3E}">
        <p14:creationId xmlns:p14="http://schemas.microsoft.com/office/powerpoint/2010/main" val="398146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6" presetClass="emph" presetSubtype="0" fill="hold" nodeType="withEffect">
                                  <p:stCondLst>
                                    <p:cond delay="0"/>
                                  </p:stCondLst>
                                  <p:childTnLst>
                                    <p:animScale>
                                      <p:cBhvr>
                                        <p:cTn id="12" dur="12000" fill="hold"/>
                                        <p:tgtEl>
                                          <p:spTgt spid="18"/>
                                        </p:tgtEl>
                                      </p:cBhvr>
                                      <p:by x="150000" y="150000"/>
                                    </p:animScale>
                                  </p:childTnLst>
                                </p:cTn>
                              </p:par>
                              <p:par>
                                <p:cTn id="13" presetID="6" presetClass="emph" presetSubtype="0" fill="hold" nodeType="withEffect">
                                  <p:stCondLst>
                                    <p:cond delay="0"/>
                                  </p:stCondLst>
                                  <p:childTnLst>
                                    <p:animScale>
                                      <p:cBhvr>
                                        <p:cTn id="14" dur="12000" fill="hold"/>
                                        <p:tgtEl>
                                          <p:spTgt spid="19"/>
                                        </p:tgtEl>
                                      </p:cBhvr>
                                      <p:by x="150000" y="150000"/>
                                    </p:animScale>
                                  </p:childTnLst>
                                </p:cTn>
                              </p:par>
                              <p:par>
                                <p:cTn id="15" presetID="6" presetClass="emph" presetSubtype="0" fill="hold" nodeType="withEffect">
                                  <p:stCondLst>
                                    <p:cond delay="0"/>
                                  </p:stCondLst>
                                  <p:childTnLst>
                                    <p:animScale>
                                      <p:cBhvr>
                                        <p:cTn id="16" dur="12000" fill="hold"/>
                                        <p:tgtEl>
                                          <p:spTgt spid="17"/>
                                        </p:tgtEl>
                                      </p:cBhvr>
                                      <p:by x="150000" y="150000"/>
                                    </p:animScale>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12000" fill="hold"/>
                                        <p:tgtEl>
                                          <p:spTgt spid="16"/>
                                        </p:tgtEl>
                                      </p:cBhvr>
                                      <p:by x="25000" y="25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0"/>
                                        </p:tgtEl>
                                        <p:attrNameLst>
                                          <p:attrName>style.visibility</p:attrName>
                                        </p:attrNameLst>
                                      </p:cBhvr>
                                      <p:to>
                                        <p:strVal val="hidden"/>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fill="hold" display="0">
                  <p:stCondLst>
                    <p:cond delay="indefinite"/>
                  </p:stCondLst>
                </p:cTn>
                <p:tgtEl>
                  <p:spTgt spid="3"/>
                </p:tgtEl>
              </p:cMediaNode>
            </p:video>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972800" y="6559972"/>
            <a:ext cx="1016000" cy="263525"/>
          </a:xfrm>
        </p:spPr>
        <p:txBody>
          <a:bodyPr/>
          <a:lstStyle/>
          <a:p>
            <a:fld id="{FB124A42-3BFC-4002-A422-5D3896DD5E41}" type="slidenum">
              <a:rPr lang="en-US" smtClean="0"/>
              <a:pPr/>
              <a:t>21</a:t>
            </a:fld>
            <a:endParaRPr lang="en-US" dirty="0"/>
          </a:p>
        </p:txBody>
      </p:sp>
      <p:sp>
        <p:nvSpPr>
          <p:cNvPr id="3" name="Text Placeholder 2"/>
          <p:cNvSpPr>
            <a:spLocks noGrp="1"/>
          </p:cNvSpPr>
          <p:nvPr>
            <p:ph type="body" idx="11"/>
          </p:nvPr>
        </p:nvSpPr>
        <p:spPr>
          <a:xfrm>
            <a:off x="4872567" y="2497972"/>
            <a:ext cx="6913444" cy="476913"/>
          </a:xfrm>
        </p:spPr>
        <p:txBody>
          <a:bodyPr/>
          <a:lstStyle/>
          <a:p>
            <a:r>
              <a:rPr lang="en-US" dirty="0"/>
              <a:t>Chris Davis</a:t>
            </a:r>
          </a:p>
        </p:txBody>
      </p:sp>
      <p:sp>
        <p:nvSpPr>
          <p:cNvPr id="4" name="Text Placeholder 3"/>
          <p:cNvSpPr>
            <a:spLocks noGrp="1"/>
          </p:cNvSpPr>
          <p:nvPr>
            <p:ph type="body" sz="quarter" idx="12"/>
          </p:nvPr>
        </p:nvSpPr>
        <p:spPr>
          <a:xfrm>
            <a:off x="4872567" y="4572000"/>
            <a:ext cx="6916160" cy="476913"/>
          </a:xfrm>
        </p:spPr>
        <p:txBody>
          <a:bodyPr/>
          <a:lstStyle/>
          <a:p>
            <a:r>
              <a:rPr lang="en-US" dirty="0"/>
              <a:t>Shout Outs</a:t>
            </a:r>
          </a:p>
        </p:txBody>
      </p:sp>
      <p:sp>
        <p:nvSpPr>
          <p:cNvPr id="5" name="Text Placeholder 4"/>
          <p:cNvSpPr>
            <a:spLocks noGrp="1"/>
          </p:cNvSpPr>
          <p:nvPr>
            <p:ph type="body" idx="1"/>
          </p:nvPr>
        </p:nvSpPr>
        <p:spPr>
          <a:xfrm>
            <a:off x="4872567" y="2974885"/>
            <a:ext cx="6913033" cy="1351887"/>
          </a:xfrm>
        </p:spPr>
        <p:txBody>
          <a:bodyPr/>
          <a:lstStyle/>
          <a:p>
            <a:endParaRPr lang="en-US" dirty="0"/>
          </a:p>
        </p:txBody>
      </p:sp>
      <p:sp>
        <p:nvSpPr>
          <p:cNvPr id="6" name="Text Placeholder 5"/>
          <p:cNvSpPr>
            <a:spLocks noGrp="1"/>
          </p:cNvSpPr>
          <p:nvPr>
            <p:ph type="body" sz="quarter" idx="3"/>
          </p:nvPr>
        </p:nvSpPr>
        <p:spPr>
          <a:xfrm>
            <a:off x="4876800" y="5048913"/>
            <a:ext cx="6910727" cy="1351887"/>
          </a:xfrm>
        </p:spPr>
        <p:txBody>
          <a:bodyPr/>
          <a:lstStyle/>
          <a:p>
            <a:r>
              <a:rPr lang="en-US" dirty="0"/>
              <a:t>All the hackers that went before me.</a:t>
            </a:r>
          </a:p>
        </p:txBody>
      </p:sp>
      <p:grpSp>
        <p:nvGrpSpPr>
          <p:cNvPr id="20" name="Group 19">
            <a:extLst>
              <a:ext uri="{FF2B5EF4-FFF2-40B4-BE49-F238E27FC236}">
                <a16:creationId xmlns:a16="http://schemas.microsoft.com/office/drawing/2014/main" id="{48CAC463-36E5-4180-B042-C93CCBE4DA53}"/>
              </a:ext>
            </a:extLst>
          </p:cNvPr>
          <p:cNvGrpSpPr/>
          <p:nvPr/>
        </p:nvGrpSpPr>
        <p:grpSpPr>
          <a:xfrm>
            <a:off x="7189216" y="2991513"/>
            <a:ext cx="4596384" cy="1351887"/>
            <a:chOff x="4570815" y="2381913"/>
            <a:chExt cx="4596384" cy="1351887"/>
          </a:xfrm>
        </p:grpSpPr>
        <p:pic>
          <p:nvPicPr>
            <p:cNvPr id="7" name="Picture 11" descr="D:\DATA\02011 PROJECTS\2011 PUBLICATIONS\All Publication Icons\2011 IT Auditing 2nd Edition.pdf.jpg">
              <a:extLst>
                <a:ext uri="{FF2B5EF4-FFF2-40B4-BE49-F238E27FC236}">
                  <a16:creationId xmlns:a16="http://schemas.microsoft.com/office/drawing/2014/main" id="{C9169153-4FC0-4AE9-BA33-279EAFA59AB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42888" y="3121689"/>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8" name="Picture 12" descr="D:\DATA\02011 PROJECTS\2011 PUBLICATIONS\All Publication Icons\2001 Securing Windows 2000 Step by Step.jpg">
              <a:extLst>
                <a:ext uri="{FF2B5EF4-FFF2-40B4-BE49-F238E27FC236}">
                  <a16:creationId xmlns:a16="http://schemas.microsoft.com/office/drawing/2014/main" id="{3FB7AB57-654F-493A-A42C-D7AC35B11CF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0815" y="2381913"/>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9" name="Picture 13" descr="D:\DATA\02011 PROJECTS\2011 PUBLICATIONS\All Publication Icons\2004 Anti Hacker Toolkit 2nd Edition.jpg">
              <a:extLst>
                <a:ext uri="{FF2B5EF4-FFF2-40B4-BE49-F238E27FC236}">
                  <a16:creationId xmlns:a16="http://schemas.microsoft.com/office/drawing/2014/main" id="{F68BFF19-1B29-447A-A232-0A70FB2A08C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36295" y="2381913"/>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0" name="Picture 14" descr="D:\DATA\02011 PROJECTS\2011 PUBLICATIONS\All Publication Icons\2005 Hacking Exposed Computer Forensics 1st Edition.jpg">
              <a:extLst>
                <a:ext uri="{FF2B5EF4-FFF2-40B4-BE49-F238E27FC236}">
                  <a16:creationId xmlns:a16="http://schemas.microsoft.com/office/drawing/2014/main" id="{DFCDB961-EF96-4945-80A4-4B632D27536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901775" y="2381913"/>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1" name="Picture 15" descr="D:\DATA\02011 PROJECTS\2011 PUBLICATIONS\All Publication Icons\2006 Anti Hacker Toolkit 3rd Edition.jpg">
              <a:extLst>
                <a:ext uri="{FF2B5EF4-FFF2-40B4-BE49-F238E27FC236}">
                  <a16:creationId xmlns:a16="http://schemas.microsoft.com/office/drawing/2014/main" id="{A6D46353-C8C7-4C38-9C54-738D00BD3D9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567255" y="2381913"/>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2" name="Picture 16" descr="D:\DATA\02011 PROJECTS\2011 PUBLICATIONS\All Publication Icons\2006 Digital Crime and Forensic Science in CyberSpace.jpg">
              <a:extLst>
                <a:ext uri="{FF2B5EF4-FFF2-40B4-BE49-F238E27FC236}">
                  <a16:creationId xmlns:a16="http://schemas.microsoft.com/office/drawing/2014/main" id="{5EAB1848-9A26-4400-9F6B-7CA75D030FE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32735" y="2381913"/>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3" name="Picture 18" descr="D:\DATA\02011 PROJECTS\2011 PUBLICATIONS\All Publication Icons\2009 Computer Security Handbook 5th Edition.jpg">
              <a:extLst>
                <a:ext uri="{FF2B5EF4-FFF2-40B4-BE49-F238E27FC236}">
                  <a16:creationId xmlns:a16="http://schemas.microsoft.com/office/drawing/2014/main" id="{FE47FF6A-AB26-4A95-97F8-0E6A2BF1D37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11928" y="3121689"/>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4" name="Picture 20" descr="D:\DATA\02011 PROJECTS\2011 PUBLICATIONS\All Publication Icons\2007 IT Auditing 1st Edition.jpg">
              <a:extLst>
                <a:ext uri="{FF2B5EF4-FFF2-40B4-BE49-F238E27FC236}">
                  <a16:creationId xmlns:a16="http://schemas.microsoft.com/office/drawing/2014/main" id="{91A4A6D7-12D6-4C99-8E79-E2A4E5D993E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898215" y="2381913"/>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D804C5D8-4F4B-440C-B52A-AA88036F4D5D}"/>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673848" y="3121689"/>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6" name="Picture 2" descr="Computer Security Handbook, Set">
              <a:extLst>
                <a:ext uri="{FF2B5EF4-FFF2-40B4-BE49-F238E27FC236}">
                  <a16:creationId xmlns:a16="http://schemas.microsoft.com/office/drawing/2014/main" id="{2DEA09FC-76BA-4441-9DD9-B23F0B91DB67}"/>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008368" y="3121689"/>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5E0230C3-0C8D-40A8-8DD2-3896FA77F72A}"/>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563695" y="2381913"/>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8" name="Picture 19" descr="D:\DATA\02011 PROJECTS\2011 PUBLICATIONS\All Publication Icons\2009 Hacking Exposed Computer Forensics 2nd Edition.jpg">
              <a:extLst>
                <a:ext uri="{FF2B5EF4-FFF2-40B4-BE49-F238E27FC236}">
                  <a16:creationId xmlns:a16="http://schemas.microsoft.com/office/drawing/2014/main" id="{85744441-AFED-4B3C-B47A-E5DD05442AF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677408" y="3121689"/>
              <a:ext cx="603504" cy="603504"/>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pic>
          <p:nvPicPr>
            <p:cNvPr id="19" name="Picture 18">
              <a:extLst>
                <a:ext uri="{FF2B5EF4-FFF2-40B4-BE49-F238E27FC236}">
                  <a16:creationId xmlns:a16="http://schemas.microsoft.com/office/drawing/2014/main" id="{4BFCA02E-3DEC-45DC-8574-78AE1AEFB2E5}"/>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39328" y="3113083"/>
              <a:ext cx="603504" cy="620717"/>
            </a:xfrm>
            <a:prstGeom prst="roundRect">
              <a:avLst>
                <a:gd name="adj" fmla="val 8594"/>
              </a:avLst>
            </a:prstGeom>
            <a:solidFill>
              <a:srgbClr val="FFFFFF">
                <a:shade val="85000"/>
              </a:srgbClr>
            </a:solidFill>
            <a:ln w="3175">
              <a:noFill/>
            </a:ln>
            <a:effectLst>
              <a:reflection blurRad="12700" stA="38000" endPos="28000" dist="5000" dir="5400000" sy="-100000" algn="bl" rotWithShape="0"/>
            </a:effectLst>
          </p:spPr>
        </p:pic>
      </p:grpSp>
    </p:spTree>
    <p:extLst>
      <p:ext uri="{BB962C8B-B14F-4D97-AF65-F5344CB8AC3E}">
        <p14:creationId xmlns:p14="http://schemas.microsoft.com/office/powerpoint/2010/main" val="715895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0"/>
            <a:ext cx="11734800" cy="1362075"/>
          </a:xfrm>
        </p:spPr>
        <p:txBody>
          <a:bodyPr/>
          <a:lstStyle/>
          <a:p>
            <a:r>
              <a:rPr lang="en-US" dirty="0"/>
              <a:t>Additional Materials</a:t>
            </a:r>
          </a:p>
        </p:txBody>
      </p:sp>
      <p:sp>
        <p:nvSpPr>
          <p:cNvPr id="7" name="Text Placeholder 6">
            <a:extLst>
              <a:ext uri="{FF2B5EF4-FFF2-40B4-BE49-F238E27FC236}">
                <a16:creationId xmlns:a16="http://schemas.microsoft.com/office/drawing/2014/main" id="{1180B977-6AED-4526-B108-ACC506CACE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376C87-8CD3-48F5-B7A3-C0C2B56384E7}"/>
              </a:ext>
            </a:extLst>
          </p:cNvPr>
          <p:cNvSpPr>
            <a:spLocks noGrp="1"/>
          </p:cNvSpPr>
          <p:nvPr>
            <p:ph type="sldNum" sz="quarter" idx="10"/>
          </p:nvPr>
        </p:nvSpPr>
        <p:spPr>
          <a:xfrm>
            <a:off x="10972800" y="6559972"/>
            <a:ext cx="1016000" cy="263525"/>
          </a:xfrm>
          <a:prstGeom prst="rect">
            <a:avLst/>
          </a:prstGeom>
        </p:spPr>
        <p:txBody>
          <a:bodyPr anchor="ctr">
            <a:normAutofit/>
          </a:bodyPr>
          <a:lstStyle/>
          <a:p>
            <a:pPr>
              <a:spcAft>
                <a:spcPts val="600"/>
              </a:spcAft>
            </a:pPr>
            <a:fld id="{FB124A42-3BFC-4002-A422-5D3896DD5E41}" type="slidenum">
              <a:rPr lang="en-US" smtClean="0"/>
              <a:pPr>
                <a:spcAft>
                  <a:spcPts val="600"/>
                </a:spcAft>
              </a:pPr>
              <a:t>23</a:t>
            </a:fld>
            <a:endParaRPr lang="en-US"/>
          </a:p>
        </p:txBody>
      </p:sp>
      <p:pic>
        <p:nvPicPr>
          <p:cNvPr id="3" name="Picture 2">
            <a:extLst>
              <a:ext uri="{FF2B5EF4-FFF2-40B4-BE49-F238E27FC236}">
                <a16:creationId xmlns:a16="http://schemas.microsoft.com/office/drawing/2014/main" id="{CD22D96C-684B-40FC-8588-D8715D61EC96}"/>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l="12208" t="4795" r="12660" b="29872"/>
          <a:stretch/>
        </p:blipFill>
        <p:spPr>
          <a:xfrm>
            <a:off x="0" y="304800"/>
            <a:ext cx="12192000" cy="6255172"/>
          </a:xfrm>
          <a:prstGeom prst="rect">
            <a:avLst/>
          </a:prstGeom>
          <a:noFill/>
          <a:ln w="9525">
            <a:noFill/>
            <a:miter lim="800000"/>
            <a:headEnd/>
            <a:tailEnd/>
          </a:ln>
        </p:spPr>
      </p:pic>
    </p:spTree>
    <p:extLst>
      <p:ext uri="{BB962C8B-B14F-4D97-AF65-F5344CB8AC3E}">
        <p14:creationId xmlns:p14="http://schemas.microsoft.com/office/powerpoint/2010/main" val="2062034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Rectangle 4"/>
          <p:cNvSpPr/>
          <p:nvPr/>
        </p:nvSpPr>
        <p:spPr>
          <a:xfrm>
            <a:off x="5715000" y="1371601"/>
            <a:ext cx="4572000" cy="646331"/>
          </a:xfrm>
          <a:prstGeom prst="rect">
            <a:avLst/>
          </a:prstGeom>
        </p:spPr>
        <p:txBody>
          <a:bodyPr>
            <a:spAutoFit/>
          </a:bodyPr>
          <a:lstStyle/>
          <a:p>
            <a:r>
              <a:rPr lang="en-US" dirty="0"/>
              <a:t>https://www.nsa.gov/ia/_files/factsheets/NSA_Methodology_for_Adversary_Obstruction.pdf</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6401" y="1600201"/>
            <a:ext cx="3767655" cy="4877223"/>
          </a:xfrm>
          <a:prstGeom prst="rect">
            <a:avLst/>
          </a:prstGeom>
          <a:ln>
            <a:solidFill>
              <a:schemeClr val="tx1"/>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056939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25</a:t>
            </a:fld>
            <a:endParaRPr lang="en-US" dirty="0"/>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40566" y="1173858"/>
            <a:ext cx="8517835" cy="5386114"/>
          </a:xfrm>
          <a:prstGeom prst="rect">
            <a:avLst/>
          </a:prstGeom>
        </p:spPr>
      </p:pic>
    </p:spTree>
    <p:extLst>
      <p:ext uri="{BB962C8B-B14F-4D97-AF65-F5344CB8AC3E}">
        <p14:creationId xmlns:p14="http://schemas.microsoft.com/office/powerpoint/2010/main" val="358239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26</a:t>
            </a:fld>
            <a:endParaRPr lang="en-US" dirty="0"/>
          </a:p>
        </p:txBody>
      </p:sp>
      <p:sp>
        <p:nvSpPr>
          <p:cNvPr id="3" name="Title 2"/>
          <p:cNvSpPr>
            <a:spLocks noGrp="1"/>
          </p:cNvSpPr>
          <p:nvPr>
            <p:ph type="title"/>
          </p:nvPr>
        </p:nvSpPr>
        <p:spPr/>
        <p:txBody>
          <a:bodyPr/>
          <a:lstStyle/>
          <a:p>
            <a:endParaRPr lang="en-US"/>
          </a:p>
        </p:txBody>
      </p:sp>
      <p:sp>
        <p:nvSpPr>
          <p:cNvPr id="4" name="Rectangle 3"/>
          <p:cNvSpPr/>
          <p:nvPr/>
        </p:nvSpPr>
        <p:spPr>
          <a:xfrm>
            <a:off x="3963140" y="3244334"/>
            <a:ext cx="4265720" cy="369332"/>
          </a:xfrm>
          <a:prstGeom prst="rect">
            <a:avLst/>
          </a:prstGeom>
        </p:spPr>
        <p:txBody>
          <a:bodyPr wrap="none">
            <a:spAutoFit/>
          </a:bodyPr>
          <a:lstStyle/>
          <a:p>
            <a:r>
              <a:rPr lang="en-US" dirty="0"/>
              <a:t>http://iac.dtic.mil/csiac/ia_policychart.html</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85501" y="338822"/>
            <a:ext cx="9220999" cy="6180356"/>
          </a:xfrm>
          <a:prstGeom prst="rect">
            <a:avLst/>
          </a:prstGeom>
        </p:spPr>
      </p:pic>
    </p:spTree>
    <p:extLst>
      <p:ext uri="{BB962C8B-B14F-4D97-AF65-F5344CB8AC3E}">
        <p14:creationId xmlns:p14="http://schemas.microsoft.com/office/powerpoint/2010/main" val="1289964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27</a:t>
            </a:fld>
            <a:endParaRPr lang="en-US" dirty="0"/>
          </a:p>
        </p:txBody>
      </p:sp>
      <p:sp>
        <p:nvSpPr>
          <p:cNvPr id="4" name="Title 3"/>
          <p:cNvSpPr>
            <a:spLocks noGrp="1"/>
          </p:cNvSpPr>
          <p:nvPr>
            <p:ph type="title"/>
          </p:nvPr>
        </p:nvSpPr>
        <p:spPr/>
        <p:txBody>
          <a:bodyPr/>
          <a:lstStyle/>
          <a:p>
            <a:r>
              <a:rPr lang="en-US" dirty="0"/>
              <a:t>Intrusion Kill Chain</a:t>
            </a:r>
          </a:p>
        </p:txBody>
      </p:sp>
      <p:sp>
        <p:nvSpPr>
          <p:cNvPr id="5" name="Content Placeholder 4"/>
          <p:cNvSpPr>
            <a:spLocks noGrp="1"/>
          </p:cNvSpPr>
          <p:nvPr>
            <p:ph idx="1"/>
          </p:nvPr>
        </p:nvSpPr>
        <p:spPr/>
        <p:txBody>
          <a:bodyPr>
            <a:normAutofit fontScale="77500" lnSpcReduction="20000"/>
          </a:bodyPr>
          <a:lstStyle/>
          <a:p>
            <a:pPr marL="0" indent="0">
              <a:buNone/>
            </a:pPr>
            <a:r>
              <a:rPr lang="en-US" dirty="0"/>
              <a:t>1. </a:t>
            </a:r>
            <a:r>
              <a:rPr lang="en-US" b="1" dirty="0"/>
              <a:t>Reconnaissance</a:t>
            </a:r>
            <a:r>
              <a:rPr lang="en-US" dirty="0"/>
              <a:t> - Research, identification and selection of targets, often represented as crawling Internet websites such as conference proceedings and mailing lists for email addresses, social relationships, or information on specific technologies.</a:t>
            </a:r>
          </a:p>
          <a:p>
            <a:pPr marL="0" indent="0">
              <a:buNone/>
            </a:pPr>
            <a:r>
              <a:rPr lang="en-US" dirty="0"/>
              <a:t>2. </a:t>
            </a:r>
            <a:r>
              <a:rPr lang="en-US" b="1" dirty="0"/>
              <a:t>Weaponization</a:t>
            </a:r>
            <a:r>
              <a:rPr lang="en-US" dirty="0"/>
              <a:t> - Coupling a remote access Trojan with an exploit into a deliverable payload, typically by means of an automated tool (weaponizer). Increasingly, client application data files such as Adobe Portable Document Format (PDF) or Microsoft office documents serve as the weaponized deliverable.</a:t>
            </a:r>
          </a:p>
          <a:p>
            <a:pPr marL="0" indent="0">
              <a:buNone/>
            </a:pPr>
            <a:r>
              <a:rPr lang="en-US" dirty="0"/>
              <a:t>3. </a:t>
            </a:r>
            <a:r>
              <a:rPr lang="en-US" b="1" dirty="0"/>
              <a:t>Delivery</a:t>
            </a:r>
            <a:r>
              <a:rPr lang="en-US" dirty="0"/>
              <a:t> - Transmission of the weapon to the targeted environment. The three most prevalent delivery vectors for weaponized payloads by APT actors, as observed by the Lockheed Martin Computer Incident Response Team (LM-CIRT) for the years 2004-2010, are email attachments, websites, and USB removable media.</a:t>
            </a:r>
          </a:p>
          <a:p>
            <a:pPr marL="0" indent="0">
              <a:buNone/>
            </a:pPr>
            <a:r>
              <a:rPr lang="en-US" dirty="0"/>
              <a:t>4. </a:t>
            </a:r>
            <a:r>
              <a:rPr lang="en-US" b="1" dirty="0"/>
              <a:t>Exploitation</a:t>
            </a:r>
            <a:r>
              <a:rPr lang="en-US" dirty="0"/>
              <a:t> - After the weapon is delivered to victim host, exploitation triggers intruders' code. Most often, exploitation targets an application or operating system vulnerability, but it could also more simply exploit the users themselves or leverage an operating system feature that auto-executes code.</a:t>
            </a:r>
          </a:p>
          <a:p>
            <a:endParaRPr lang="en-US" dirty="0"/>
          </a:p>
        </p:txBody>
      </p:sp>
    </p:spTree>
    <p:extLst>
      <p:ext uri="{BB962C8B-B14F-4D97-AF65-F5344CB8AC3E}">
        <p14:creationId xmlns:p14="http://schemas.microsoft.com/office/powerpoint/2010/main" val="3776973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28</a:t>
            </a:fld>
            <a:endParaRPr lang="en-US" dirty="0"/>
          </a:p>
        </p:txBody>
      </p:sp>
      <p:sp>
        <p:nvSpPr>
          <p:cNvPr id="3" name="Title 2"/>
          <p:cNvSpPr>
            <a:spLocks noGrp="1"/>
          </p:cNvSpPr>
          <p:nvPr>
            <p:ph type="title"/>
          </p:nvPr>
        </p:nvSpPr>
        <p:spPr/>
        <p:txBody>
          <a:bodyPr/>
          <a:lstStyle/>
          <a:p>
            <a:r>
              <a:rPr lang="en-US" dirty="0"/>
              <a:t>Intrusion Kill Chain</a:t>
            </a:r>
          </a:p>
        </p:txBody>
      </p:sp>
      <p:sp>
        <p:nvSpPr>
          <p:cNvPr id="4" name="Content Placeholder 3"/>
          <p:cNvSpPr>
            <a:spLocks noGrp="1"/>
          </p:cNvSpPr>
          <p:nvPr>
            <p:ph idx="1"/>
          </p:nvPr>
        </p:nvSpPr>
        <p:spPr/>
        <p:txBody>
          <a:bodyPr>
            <a:normAutofit fontScale="85000" lnSpcReduction="20000"/>
          </a:bodyPr>
          <a:lstStyle/>
          <a:p>
            <a:pPr marL="0" indent="0">
              <a:buNone/>
            </a:pPr>
            <a:r>
              <a:rPr lang="en-US" dirty="0"/>
              <a:t>5. </a:t>
            </a:r>
            <a:r>
              <a:rPr lang="en-US" b="1" dirty="0"/>
              <a:t>Installation</a:t>
            </a:r>
            <a:r>
              <a:rPr lang="en-US" dirty="0"/>
              <a:t> - Installation of a remote access </a:t>
            </a:r>
            <a:r>
              <a:rPr lang="en-US" dirty="0" err="1"/>
              <a:t>trojan</a:t>
            </a:r>
            <a:r>
              <a:rPr lang="en-US" dirty="0"/>
              <a:t> or backdoor on the victim system allows the adversary to maintain persistence inside the environment.</a:t>
            </a:r>
          </a:p>
          <a:p>
            <a:pPr marL="0" indent="0">
              <a:buNone/>
            </a:pPr>
            <a:r>
              <a:rPr lang="en-US" dirty="0"/>
              <a:t>6. </a:t>
            </a:r>
            <a:r>
              <a:rPr lang="en-US" b="1" dirty="0"/>
              <a:t>Command and Control</a:t>
            </a:r>
            <a:r>
              <a:rPr lang="en-US" dirty="0"/>
              <a:t> (C2) - Typically, compromised hosts must beacon outbound to an Internet controller server to establish a C2 channel. APT malware especially requires manual interaction rather than conduct activity automatically. Once the C2 channel establishes, intruders have "hands on the keyboard" access inside the target environment.</a:t>
            </a:r>
          </a:p>
          <a:p>
            <a:pPr marL="0" indent="0">
              <a:buNone/>
            </a:pPr>
            <a:r>
              <a:rPr lang="en-US" dirty="0"/>
              <a:t>7. </a:t>
            </a:r>
            <a:r>
              <a:rPr lang="en-US" b="1" dirty="0"/>
              <a:t>Actions on Objectives </a:t>
            </a:r>
            <a:r>
              <a:rPr lang="en-US" dirty="0"/>
              <a:t>- Only now, after progressing through the first six phases, can intruders take actions to achieve their original objectives. Typically, this objective is data exfiltration which involves collecting, encrypting and extracting information from the victim environment; violations of data integrity or availability are potential objectives as well. Alternatively, the intruders may only desire access to the initial victim box for use as a hop point to compromise additional systems and move laterally inside the network.</a:t>
            </a:r>
          </a:p>
          <a:p>
            <a:endParaRPr lang="en-US" dirty="0"/>
          </a:p>
        </p:txBody>
      </p:sp>
    </p:spTree>
    <p:extLst>
      <p:ext uri="{BB962C8B-B14F-4D97-AF65-F5344CB8AC3E}">
        <p14:creationId xmlns:p14="http://schemas.microsoft.com/office/powerpoint/2010/main" val="2019486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29</a:t>
            </a:fld>
            <a:endParaRPr lang="en-US" dirty="0"/>
          </a:p>
        </p:txBody>
      </p:sp>
      <p:sp>
        <p:nvSpPr>
          <p:cNvPr id="3" name="Title 2"/>
          <p:cNvSpPr>
            <a:spLocks noGrp="1"/>
          </p:cNvSpPr>
          <p:nvPr>
            <p:ph type="title"/>
          </p:nvPr>
        </p:nvSpPr>
        <p:spPr/>
        <p:txBody>
          <a:bodyPr/>
          <a:lstStyle/>
          <a:p>
            <a:r>
              <a:rPr lang="en-US" dirty="0"/>
              <a:t>Courses of Action</a:t>
            </a:r>
          </a:p>
        </p:txBody>
      </p:sp>
      <p:pic>
        <p:nvPicPr>
          <p:cNvPr id="2052" name="Picture 4" descr="https://nigesecurityguy.files.wordpress.com/2014/01/defensible-actions-matrix-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1" y="1158240"/>
            <a:ext cx="9150039" cy="537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58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CE1DFA-5882-4182-AA2A-84673AD9D9D3}"/>
              </a:ext>
            </a:extLst>
          </p:cNvPr>
          <p:cNvSpPr>
            <a:spLocks noGrp="1"/>
          </p:cNvSpPr>
          <p:nvPr>
            <p:ph type="sldNum" sz="quarter" idx="10"/>
          </p:nvPr>
        </p:nvSpPr>
        <p:spPr/>
        <p:txBody>
          <a:bodyPr/>
          <a:lstStyle/>
          <a:p>
            <a:fld id="{FB124A42-3BFC-4002-A422-5D3896DD5E41}" type="slidenum">
              <a:rPr lang="en-US" smtClean="0"/>
              <a:pPr/>
              <a:t>3</a:t>
            </a:fld>
            <a:endParaRPr lang="en-US" dirty="0"/>
          </a:p>
        </p:txBody>
      </p:sp>
      <p:sp>
        <p:nvSpPr>
          <p:cNvPr id="4" name="TextBox 3">
            <a:extLst>
              <a:ext uri="{FF2B5EF4-FFF2-40B4-BE49-F238E27FC236}">
                <a16:creationId xmlns:a16="http://schemas.microsoft.com/office/drawing/2014/main" id="{4FD6361A-31CA-4616-ADF4-72331D2B6FA9}"/>
              </a:ext>
            </a:extLst>
          </p:cNvPr>
          <p:cNvSpPr txBox="1"/>
          <p:nvPr/>
        </p:nvSpPr>
        <p:spPr>
          <a:xfrm>
            <a:off x="203200" y="374809"/>
            <a:ext cx="8382000" cy="2215991"/>
          </a:xfrm>
          <a:prstGeom prst="rect">
            <a:avLst/>
          </a:prstGeom>
          <a:noFill/>
        </p:spPr>
        <p:txBody>
          <a:bodyPr wrap="square" rtlCol="0">
            <a:spAutoFit/>
          </a:bodyPr>
          <a:lstStyle/>
          <a:p>
            <a:r>
              <a:rPr lang="en-US" sz="13800" dirty="0">
                <a:latin typeface="Arial Black" panose="020B0A04020102020204" pitchFamily="34" charset="0"/>
              </a:rPr>
              <a:t>GRADES</a:t>
            </a:r>
          </a:p>
        </p:txBody>
      </p:sp>
      <p:sp>
        <p:nvSpPr>
          <p:cNvPr id="6" name="Thought Bubble: Cloud 5">
            <a:extLst>
              <a:ext uri="{FF2B5EF4-FFF2-40B4-BE49-F238E27FC236}">
                <a16:creationId xmlns:a16="http://schemas.microsoft.com/office/drawing/2014/main" id="{D6505FED-0453-4E5F-9DA1-BB7D7112F5C8}"/>
              </a:ext>
            </a:extLst>
          </p:cNvPr>
          <p:cNvSpPr/>
          <p:nvPr/>
        </p:nvSpPr>
        <p:spPr>
          <a:xfrm>
            <a:off x="8839200" y="590309"/>
            <a:ext cx="3048000" cy="1447800"/>
          </a:xfrm>
          <a:custGeom>
            <a:avLst/>
            <a:gdLst>
              <a:gd name="connsiteX0" fmla="*/ 275166 w 3048000"/>
              <a:gd name="connsiteY0" fmla="*/ 481594 h 1447800"/>
              <a:gd name="connsiteX1" fmla="*/ 396733 w 3048000"/>
              <a:gd name="connsiteY1" fmla="*/ 231480 h 1447800"/>
              <a:gd name="connsiteX2" fmla="*/ 988130 w 3048000"/>
              <a:gd name="connsiteY2" fmla="*/ 174339 h 1447800"/>
              <a:gd name="connsiteX3" fmla="*/ 1584395 w 3048000"/>
              <a:gd name="connsiteY3" fmla="*/ 115019 h 1447800"/>
              <a:gd name="connsiteX4" fmla="*/ 1816735 w 3048000"/>
              <a:gd name="connsiteY4" fmla="*/ 6702 h 1447800"/>
              <a:gd name="connsiteX5" fmla="*/ 2104883 w 3048000"/>
              <a:gd name="connsiteY5" fmla="*/ 83147 h 1447800"/>
              <a:gd name="connsiteX6" fmla="*/ 2502111 w 3048000"/>
              <a:gd name="connsiteY6" fmla="*/ 23124 h 1447800"/>
              <a:gd name="connsiteX7" fmla="*/ 2703547 w 3048000"/>
              <a:gd name="connsiteY7" fmla="*/ 186873 h 1447800"/>
              <a:gd name="connsiteX8" fmla="*/ 2962063 w 3048000"/>
              <a:gd name="connsiteY8" fmla="*/ 345796 h 1447800"/>
              <a:gd name="connsiteX9" fmla="*/ 2950492 w 3048000"/>
              <a:gd name="connsiteY9" fmla="*/ 518124 h 1447800"/>
              <a:gd name="connsiteX10" fmla="*/ 3035017 w 3048000"/>
              <a:gd name="connsiteY10" fmla="*/ 781610 h 1447800"/>
              <a:gd name="connsiteX11" fmla="*/ 2639060 w 3048000"/>
              <a:gd name="connsiteY11" fmla="*/ 1012253 h 1447800"/>
              <a:gd name="connsiteX12" fmla="*/ 2497313 w 3048000"/>
              <a:gd name="connsiteY12" fmla="*/ 1209884 h 1447800"/>
              <a:gd name="connsiteX13" fmla="*/ 2014713 w 3048000"/>
              <a:gd name="connsiteY13" fmla="*/ 1233813 h 1447800"/>
              <a:gd name="connsiteX14" fmla="*/ 1669838 w 3048000"/>
              <a:gd name="connsiteY14" fmla="*/ 1444649 h 1447800"/>
              <a:gd name="connsiteX15" fmla="*/ 1162755 w 3048000"/>
              <a:gd name="connsiteY15" fmla="*/ 1315956 h 1447800"/>
              <a:gd name="connsiteX16" fmla="*/ 409504 w 3048000"/>
              <a:gd name="connsiteY16" fmla="*/ 1188804 h 1447800"/>
              <a:gd name="connsiteX17" fmla="*/ 78316 w 3048000"/>
              <a:gd name="connsiteY17" fmla="*/ 1047309 h 1447800"/>
              <a:gd name="connsiteX18" fmla="*/ 149083 w 3048000"/>
              <a:gd name="connsiteY18" fmla="*/ 856313 h 1447800"/>
              <a:gd name="connsiteX19" fmla="*/ -353 w 3048000"/>
              <a:gd name="connsiteY19" fmla="*/ 660357 h 1447800"/>
              <a:gd name="connsiteX20" fmla="*/ 272556 w 3048000"/>
              <a:gd name="connsiteY20" fmla="*/ 486185 h 1447800"/>
              <a:gd name="connsiteX21" fmla="*/ 275166 w 3048000"/>
              <a:gd name="connsiteY21" fmla="*/ 481594 h 1447800"/>
              <a:gd name="connsiteX0" fmla="*/ 929227 w 3048000"/>
              <a:gd name="connsiteY0" fmla="*/ 1628775 h 1447800"/>
              <a:gd name="connsiteX1" fmla="*/ 889010 w 3048000"/>
              <a:gd name="connsiteY1" fmla="*/ 1668992 h 1447800"/>
              <a:gd name="connsiteX2" fmla="*/ 848793 w 3048000"/>
              <a:gd name="connsiteY2" fmla="*/ 1628775 h 1447800"/>
              <a:gd name="connsiteX3" fmla="*/ 889010 w 3048000"/>
              <a:gd name="connsiteY3" fmla="*/ 1588558 h 1447800"/>
              <a:gd name="connsiteX4" fmla="*/ 929227 w 3048000"/>
              <a:gd name="connsiteY4" fmla="*/ 1628775 h 1447800"/>
              <a:gd name="connsiteX0" fmla="*/ 1005065 w 3048000"/>
              <a:gd name="connsiteY0" fmla="*/ 1578014 h 1447800"/>
              <a:gd name="connsiteX1" fmla="*/ 924632 w 3048000"/>
              <a:gd name="connsiteY1" fmla="*/ 1658447 h 1447800"/>
              <a:gd name="connsiteX2" fmla="*/ 844199 w 3048000"/>
              <a:gd name="connsiteY2" fmla="*/ 1578014 h 1447800"/>
              <a:gd name="connsiteX3" fmla="*/ 924632 w 3048000"/>
              <a:gd name="connsiteY3" fmla="*/ 1497581 h 1447800"/>
              <a:gd name="connsiteX4" fmla="*/ 1005065 w 3048000"/>
              <a:gd name="connsiteY4" fmla="*/ 1578014 h 1447800"/>
              <a:gd name="connsiteX0" fmla="*/ 1127105 w 3048000"/>
              <a:gd name="connsiteY0" fmla="*/ 1461414 h 1447800"/>
              <a:gd name="connsiteX1" fmla="*/ 1006455 w 3048000"/>
              <a:gd name="connsiteY1" fmla="*/ 1582064 h 1447800"/>
              <a:gd name="connsiteX2" fmla="*/ 885805 w 3048000"/>
              <a:gd name="connsiteY2" fmla="*/ 1461414 h 1447800"/>
              <a:gd name="connsiteX3" fmla="*/ 1006455 w 3048000"/>
              <a:gd name="connsiteY3" fmla="*/ 1340764 h 1447800"/>
              <a:gd name="connsiteX4" fmla="*/ 1127105 w 3048000"/>
              <a:gd name="connsiteY4" fmla="*/ 1461414 h 1447800"/>
              <a:gd name="connsiteX0" fmla="*/ 331117 w 3048000"/>
              <a:gd name="connsiteY0" fmla="*/ 877293 h 1447800"/>
              <a:gd name="connsiteX1" fmla="*/ 152400 w 3048000"/>
              <a:gd name="connsiteY1" fmla="*/ 850582 h 1447800"/>
              <a:gd name="connsiteX2" fmla="*/ 488808 w 3048000"/>
              <a:gd name="connsiteY2" fmla="*/ 1169601 h 1447800"/>
              <a:gd name="connsiteX3" fmla="*/ 410633 w 3048000"/>
              <a:gd name="connsiteY3" fmla="*/ 1182370 h 1447800"/>
              <a:gd name="connsiteX4" fmla="*/ 1162614 w 3048000"/>
              <a:gd name="connsiteY4" fmla="*/ 1310057 h 1447800"/>
              <a:gd name="connsiteX5" fmla="*/ 1115483 w 3048000"/>
              <a:gd name="connsiteY5" fmla="*/ 1251743 h 1447800"/>
              <a:gd name="connsiteX6" fmla="*/ 2033905 w 3048000"/>
              <a:gd name="connsiteY6" fmla="*/ 1164641 h 1447800"/>
              <a:gd name="connsiteX7" fmla="*/ 2015066 w 3048000"/>
              <a:gd name="connsiteY7" fmla="*/ 1228619 h 1447800"/>
              <a:gd name="connsiteX8" fmla="*/ 2407990 w 3048000"/>
              <a:gd name="connsiteY8" fmla="*/ 769277 h 1447800"/>
              <a:gd name="connsiteX9" fmla="*/ 2637366 w 3048000"/>
              <a:gd name="connsiteY9" fmla="*/ 1008432 h 1447800"/>
              <a:gd name="connsiteX10" fmla="*/ 2949081 w 3048000"/>
              <a:gd name="connsiteY10" fmla="*/ 514572 h 1447800"/>
              <a:gd name="connsiteX11" fmla="*/ 2846916 w 3048000"/>
              <a:gd name="connsiteY11" fmla="*/ 604255 h 1447800"/>
              <a:gd name="connsiteX12" fmla="*/ 2703971 w 3048000"/>
              <a:gd name="connsiteY12" fmla="*/ 181846 h 1447800"/>
              <a:gd name="connsiteX13" fmla="*/ 2709333 w 3048000"/>
              <a:gd name="connsiteY13" fmla="*/ 224207 h 1447800"/>
              <a:gd name="connsiteX14" fmla="*/ 2051614 w 3048000"/>
              <a:gd name="connsiteY14" fmla="*/ 132446 h 1447800"/>
              <a:gd name="connsiteX15" fmla="*/ 2103966 w 3048000"/>
              <a:gd name="connsiteY15" fmla="*/ 78422 h 1447800"/>
              <a:gd name="connsiteX16" fmla="*/ 1562170 w 3048000"/>
              <a:gd name="connsiteY16" fmla="*/ 158185 h 1447800"/>
              <a:gd name="connsiteX17" fmla="*/ 1587500 w 3048000"/>
              <a:gd name="connsiteY17" fmla="*/ 111601 h 1447800"/>
              <a:gd name="connsiteX18" fmla="*/ 987777 w 3048000"/>
              <a:gd name="connsiteY18" fmla="*/ 174004 h 1447800"/>
              <a:gd name="connsiteX19" fmla="*/ 1079500 w 3048000"/>
              <a:gd name="connsiteY19" fmla="*/ 219180 h 1447800"/>
              <a:gd name="connsiteX20" fmla="*/ 291182 w 3048000"/>
              <a:gd name="connsiteY20" fmla="*/ 529150 h 1447800"/>
              <a:gd name="connsiteX21" fmla="*/ 275166 w 3048000"/>
              <a:gd name="connsiteY21" fmla="*/ 481594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48000" h="1447800" fill="none" extrusionOk="0">
                <a:moveTo>
                  <a:pt x="275166" y="481594"/>
                </a:moveTo>
                <a:cubicBezTo>
                  <a:pt x="248241" y="368483"/>
                  <a:pt x="308262" y="299529"/>
                  <a:pt x="396733" y="231480"/>
                </a:cubicBezTo>
                <a:cubicBezTo>
                  <a:pt x="591713" y="133168"/>
                  <a:pt x="762451" y="90649"/>
                  <a:pt x="988130" y="174339"/>
                </a:cubicBezTo>
                <a:cubicBezTo>
                  <a:pt x="1112980" y="26174"/>
                  <a:pt x="1401742" y="20750"/>
                  <a:pt x="1584395" y="115019"/>
                </a:cubicBezTo>
                <a:cubicBezTo>
                  <a:pt x="1617179" y="51367"/>
                  <a:pt x="1708767" y="32341"/>
                  <a:pt x="1816735" y="6702"/>
                </a:cubicBezTo>
                <a:cubicBezTo>
                  <a:pt x="1943151" y="6015"/>
                  <a:pt x="2052255" y="21173"/>
                  <a:pt x="2104883" y="83147"/>
                </a:cubicBezTo>
                <a:cubicBezTo>
                  <a:pt x="2209357" y="-20293"/>
                  <a:pt x="2361806" y="-47297"/>
                  <a:pt x="2502111" y="23124"/>
                </a:cubicBezTo>
                <a:cubicBezTo>
                  <a:pt x="2617579" y="39106"/>
                  <a:pt x="2688605" y="121967"/>
                  <a:pt x="2703547" y="186873"/>
                </a:cubicBezTo>
                <a:cubicBezTo>
                  <a:pt x="2805836" y="194358"/>
                  <a:pt x="2932195" y="283169"/>
                  <a:pt x="2962063" y="345796"/>
                </a:cubicBezTo>
                <a:cubicBezTo>
                  <a:pt x="2989894" y="399651"/>
                  <a:pt x="2993501" y="461895"/>
                  <a:pt x="2950492" y="518124"/>
                </a:cubicBezTo>
                <a:cubicBezTo>
                  <a:pt x="3060456" y="586757"/>
                  <a:pt x="3073808" y="686532"/>
                  <a:pt x="3035017" y="781610"/>
                </a:cubicBezTo>
                <a:cubicBezTo>
                  <a:pt x="2961926" y="886163"/>
                  <a:pt x="2865086" y="1011357"/>
                  <a:pt x="2639060" y="1012253"/>
                </a:cubicBezTo>
                <a:cubicBezTo>
                  <a:pt x="2633534" y="1110440"/>
                  <a:pt x="2583608" y="1152154"/>
                  <a:pt x="2497313" y="1209884"/>
                </a:cubicBezTo>
                <a:cubicBezTo>
                  <a:pt x="2377589" y="1239465"/>
                  <a:pt x="2208505" y="1294928"/>
                  <a:pt x="2014713" y="1233813"/>
                </a:cubicBezTo>
                <a:cubicBezTo>
                  <a:pt x="1941193" y="1345620"/>
                  <a:pt x="1873756" y="1429079"/>
                  <a:pt x="1669838" y="1444649"/>
                </a:cubicBezTo>
                <a:cubicBezTo>
                  <a:pt x="1471306" y="1509285"/>
                  <a:pt x="1290581" y="1383441"/>
                  <a:pt x="1162755" y="1315956"/>
                </a:cubicBezTo>
                <a:cubicBezTo>
                  <a:pt x="882756" y="1483239"/>
                  <a:pt x="604519" y="1311731"/>
                  <a:pt x="409504" y="1188804"/>
                </a:cubicBezTo>
                <a:cubicBezTo>
                  <a:pt x="256291" y="1203526"/>
                  <a:pt x="144157" y="1121858"/>
                  <a:pt x="78316" y="1047309"/>
                </a:cubicBezTo>
                <a:cubicBezTo>
                  <a:pt x="45431" y="979299"/>
                  <a:pt x="84425" y="890781"/>
                  <a:pt x="149083" y="856313"/>
                </a:cubicBezTo>
                <a:cubicBezTo>
                  <a:pt x="48631" y="833750"/>
                  <a:pt x="-20070" y="736714"/>
                  <a:pt x="-353" y="660357"/>
                </a:cubicBezTo>
                <a:cubicBezTo>
                  <a:pt x="19254" y="556436"/>
                  <a:pt x="136285" y="520185"/>
                  <a:pt x="272556" y="486185"/>
                </a:cubicBezTo>
                <a:cubicBezTo>
                  <a:pt x="273152" y="484910"/>
                  <a:pt x="273912" y="482959"/>
                  <a:pt x="275166" y="481594"/>
                </a:cubicBezTo>
                <a:close/>
              </a:path>
              <a:path w="3048000" h="1447800" fill="none" extrusionOk="0">
                <a:moveTo>
                  <a:pt x="929227" y="1628775"/>
                </a:moveTo>
                <a:cubicBezTo>
                  <a:pt x="928182" y="1651114"/>
                  <a:pt x="910188" y="1666301"/>
                  <a:pt x="889010" y="1668992"/>
                </a:cubicBezTo>
                <a:cubicBezTo>
                  <a:pt x="873400" y="1668298"/>
                  <a:pt x="848756" y="1650232"/>
                  <a:pt x="848793" y="1628775"/>
                </a:cubicBezTo>
                <a:cubicBezTo>
                  <a:pt x="847629" y="1604562"/>
                  <a:pt x="871197" y="1592152"/>
                  <a:pt x="889010" y="1588558"/>
                </a:cubicBezTo>
                <a:cubicBezTo>
                  <a:pt x="914065" y="1585656"/>
                  <a:pt x="928881" y="1607090"/>
                  <a:pt x="929227" y="1628775"/>
                </a:cubicBezTo>
                <a:close/>
              </a:path>
              <a:path w="3048000" h="1447800" fill="none" extrusionOk="0">
                <a:moveTo>
                  <a:pt x="1005065" y="1578014"/>
                </a:moveTo>
                <a:cubicBezTo>
                  <a:pt x="992155" y="1619185"/>
                  <a:pt x="966424" y="1659492"/>
                  <a:pt x="924632" y="1658447"/>
                </a:cubicBezTo>
                <a:cubicBezTo>
                  <a:pt x="876224" y="1655984"/>
                  <a:pt x="846593" y="1625570"/>
                  <a:pt x="844199" y="1578014"/>
                </a:cubicBezTo>
                <a:cubicBezTo>
                  <a:pt x="844903" y="1531726"/>
                  <a:pt x="881271" y="1499313"/>
                  <a:pt x="924632" y="1497581"/>
                </a:cubicBezTo>
                <a:cubicBezTo>
                  <a:pt x="960020" y="1504339"/>
                  <a:pt x="1013650" y="1528021"/>
                  <a:pt x="1005065" y="1578014"/>
                </a:cubicBezTo>
                <a:close/>
              </a:path>
              <a:path w="3048000" h="1447800" fill="none" extrusionOk="0">
                <a:moveTo>
                  <a:pt x="1127105" y="1461414"/>
                </a:moveTo>
                <a:cubicBezTo>
                  <a:pt x="1124774" y="1531594"/>
                  <a:pt x="1081264" y="1571379"/>
                  <a:pt x="1006455" y="1582064"/>
                </a:cubicBezTo>
                <a:cubicBezTo>
                  <a:pt x="923864" y="1582082"/>
                  <a:pt x="889262" y="1539307"/>
                  <a:pt x="885805" y="1461414"/>
                </a:cubicBezTo>
                <a:cubicBezTo>
                  <a:pt x="888008" y="1394927"/>
                  <a:pt x="938943" y="1331555"/>
                  <a:pt x="1006455" y="1340764"/>
                </a:cubicBezTo>
                <a:cubicBezTo>
                  <a:pt x="1077839" y="1349809"/>
                  <a:pt x="1123883" y="1402711"/>
                  <a:pt x="1127105" y="1461414"/>
                </a:cubicBezTo>
                <a:close/>
              </a:path>
              <a:path w="3048000" h="1447800" fill="none" extrusionOk="0">
                <a:moveTo>
                  <a:pt x="331117" y="877293"/>
                </a:moveTo>
                <a:cubicBezTo>
                  <a:pt x="271480" y="889522"/>
                  <a:pt x="209797" y="869329"/>
                  <a:pt x="152400" y="850582"/>
                </a:cubicBezTo>
                <a:moveTo>
                  <a:pt x="488808" y="1169601"/>
                </a:moveTo>
                <a:cubicBezTo>
                  <a:pt x="461474" y="1177235"/>
                  <a:pt x="437954" y="1181151"/>
                  <a:pt x="410633" y="1182370"/>
                </a:cubicBezTo>
                <a:moveTo>
                  <a:pt x="1162614" y="1310057"/>
                </a:moveTo>
                <a:cubicBezTo>
                  <a:pt x="1141829" y="1293535"/>
                  <a:pt x="1128860" y="1265921"/>
                  <a:pt x="1115483" y="1251743"/>
                </a:cubicBezTo>
                <a:moveTo>
                  <a:pt x="2033905" y="1164641"/>
                </a:moveTo>
                <a:cubicBezTo>
                  <a:pt x="2036632" y="1184509"/>
                  <a:pt x="2019945" y="1206882"/>
                  <a:pt x="2015066" y="1228619"/>
                </a:cubicBezTo>
                <a:moveTo>
                  <a:pt x="2407990" y="769277"/>
                </a:moveTo>
                <a:cubicBezTo>
                  <a:pt x="2550592" y="816060"/>
                  <a:pt x="2631684" y="904792"/>
                  <a:pt x="2637366" y="1008432"/>
                </a:cubicBezTo>
                <a:moveTo>
                  <a:pt x="2949081" y="514572"/>
                </a:moveTo>
                <a:cubicBezTo>
                  <a:pt x="2919313" y="545106"/>
                  <a:pt x="2897531" y="590490"/>
                  <a:pt x="2846916" y="604255"/>
                </a:cubicBezTo>
                <a:moveTo>
                  <a:pt x="2703971" y="181846"/>
                </a:moveTo>
                <a:cubicBezTo>
                  <a:pt x="2706602" y="196942"/>
                  <a:pt x="2710370" y="211362"/>
                  <a:pt x="2709333" y="224207"/>
                </a:cubicBezTo>
                <a:moveTo>
                  <a:pt x="2051614" y="132446"/>
                </a:moveTo>
                <a:cubicBezTo>
                  <a:pt x="2068987" y="110372"/>
                  <a:pt x="2086990" y="94982"/>
                  <a:pt x="2103966" y="78422"/>
                </a:cubicBezTo>
                <a:moveTo>
                  <a:pt x="1562170" y="158185"/>
                </a:moveTo>
                <a:cubicBezTo>
                  <a:pt x="1567930" y="141350"/>
                  <a:pt x="1575398" y="126490"/>
                  <a:pt x="1587500" y="111601"/>
                </a:cubicBezTo>
                <a:moveTo>
                  <a:pt x="987777" y="174004"/>
                </a:moveTo>
                <a:cubicBezTo>
                  <a:pt x="1021298" y="187849"/>
                  <a:pt x="1054171" y="199367"/>
                  <a:pt x="1079500" y="219180"/>
                </a:cubicBezTo>
                <a:moveTo>
                  <a:pt x="291182" y="529150"/>
                </a:moveTo>
                <a:cubicBezTo>
                  <a:pt x="282369" y="517279"/>
                  <a:pt x="279365" y="502302"/>
                  <a:pt x="275166" y="481594"/>
                </a:cubicBezTo>
              </a:path>
              <a:path w="3048000" h="1447800" stroke="0" extrusionOk="0">
                <a:moveTo>
                  <a:pt x="275166" y="481594"/>
                </a:moveTo>
                <a:cubicBezTo>
                  <a:pt x="250698" y="388874"/>
                  <a:pt x="312123" y="293297"/>
                  <a:pt x="396733" y="231480"/>
                </a:cubicBezTo>
                <a:cubicBezTo>
                  <a:pt x="590802" y="145240"/>
                  <a:pt x="756852" y="123742"/>
                  <a:pt x="988130" y="174339"/>
                </a:cubicBezTo>
                <a:cubicBezTo>
                  <a:pt x="1089406" y="12551"/>
                  <a:pt x="1359014" y="-21031"/>
                  <a:pt x="1584395" y="115019"/>
                </a:cubicBezTo>
                <a:cubicBezTo>
                  <a:pt x="1641585" y="65422"/>
                  <a:pt x="1719666" y="-12492"/>
                  <a:pt x="1816735" y="6702"/>
                </a:cubicBezTo>
                <a:cubicBezTo>
                  <a:pt x="1933078" y="-7313"/>
                  <a:pt x="2035334" y="29933"/>
                  <a:pt x="2104883" y="83147"/>
                </a:cubicBezTo>
                <a:cubicBezTo>
                  <a:pt x="2197612" y="2171"/>
                  <a:pt x="2351382" y="8686"/>
                  <a:pt x="2502111" y="23124"/>
                </a:cubicBezTo>
                <a:cubicBezTo>
                  <a:pt x="2592477" y="46914"/>
                  <a:pt x="2691320" y="123290"/>
                  <a:pt x="2703547" y="186873"/>
                </a:cubicBezTo>
                <a:cubicBezTo>
                  <a:pt x="2833289" y="215796"/>
                  <a:pt x="2924392" y="270645"/>
                  <a:pt x="2962063" y="345796"/>
                </a:cubicBezTo>
                <a:cubicBezTo>
                  <a:pt x="2989539" y="402710"/>
                  <a:pt x="2980720" y="460454"/>
                  <a:pt x="2950492" y="518124"/>
                </a:cubicBezTo>
                <a:cubicBezTo>
                  <a:pt x="3036891" y="598395"/>
                  <a:pt x="3083777" y="676005"/>
                  <a:pt x="3035017" y="781610"/>
                </a:cubicBezTo>
                <a:cubicBezTo>
                  <a:pt x="2950006" y="932240"/>
                  <a:pt x="2836276" y="1011412"/>
                  <a:pt x="2639060" y="1012253"/>
                </a:cubicBezTo>
                <a:cubicBezTo>
                  <a:pt x="2649846" y="1110726"/>
                  <a:pt x="2572819" y="1154522"/>
                  <a:pt x="2497313" y="1209884"/>
                </a:cubicBezTo>
                <a:cubicBezTo>
                  <a:pt x="2323008" y="1307618"/>
                  <a:pt x="2148750" y="1289815"/>
                  <a:pt x="2014713" y="1233813"/>
                </a:cubicBezTo>
                <a:cubicBezTo>
                  <a:pt x="1960176" y="1349272"/>
                  <a:pt x="1864176" y="1420796"/>
                  <a:pt x="1669838" y="1444649"/>
                </a:cubicBezTo>
                <a:cubicBezTo>
                  <a:pt x="1504059" y="1488330"/>
                  <a:pt x="1299929" y="1445113"/>
                  <a:pt x="1162755" y="1315956"/>
                </a:cubicBezTo>
                <a:cubicBezTo>
                  <a:pt x="856423" y="1457841"/>
                  <a:pt x="566392" y="1385367"/>
                  <a:pt x="409504" y="1188804"/>
                </a:cubicBezTo>
                <a:cubicBezTo>
                  <a:pt x="255791" y="1203236"/>
                  <a:pt x="119425" y="1131045"/>
                  <a:pt x="78316" y="1047309"/>
                </a:cubicBezTo>
                <a:cubicBezTo>
                  <a:pt x="44462" y="979897"/>
                  <a:pt x="70001" y="900659"/>
                  <a:pt x="149083" y="856313"/>
                </a:cubicBezTo>
                <a:cubicBezTo>
                  <a:pt x="43875" y="796114"/>
                  <a:pt x="-21504" y="733849"/>
                  <a:pt x="-353" y="660357"/>
                </a:cubicBezTo>
                <a:cubicBezTo>
                  <a:pt x="19869" y="559804"/>
                  <a:pt x="149822" y="515109"/>
                  <a:pt x="272556" y="486185"/>
                </a:cubicBezTo>
                <a:cubicBezTo>
                  <a:pt x="273530" y="484603"/>
                  <a:pt x="274187" y="483386"/>
                  <a:pt x="275166" y="481594"/>
                </a:cubicBezTo>
                <a:close/>
              </a:path>
              <a:path w="3048000" h="1447800" stroke="0" extrusionOk="0">
                <a:moveTo>
                  <a:pt x="929227" y="1628775"/>
                </a:moveTo>
                <a:cubicBezTo>
                  <a:pt x="930820" y="1654854"/>
                  <a:pt x="910284" y="1673744"/>
                  <a:pt x="889010" y="1668992"/>
                </a:cubicBezTo>
                <a:cubicBezTo>
                  <a:pt x="867421" y="1669579"/>
                  <a:pt x="848461" y="1655087"/>
                  <a:pt x="848793" y="1628775"/>
                </a:cubicBezTo>
                <a:cubicBezTo>
                  <a:pt x="851666" y="1601016"/>
                  <a:pt x="865179" y="1585324"/>
                  <a:pt x="889010" y="1588558"/>
                </a:cubicBezTo>
                <a:cubicBezTo>
                  <a:pt x="911988" y="1591268"/>
                  <a:pt x="928790" y="1609616"/>
                  <a:pt x="929227" y="1628775"/>
                </a:cubicBezTo>
                <a:close/>
              </a:path>
              <a:path w="3048000" h="1447800" stroke="0" extrusionOk="0">
                <a:moveTo>
                  <a:pt x="1005065" y="1578014"/>
                </a:moveTo>
                <a:cubicBezTo>
                  <a:pt x="1003060" y="1609441"/>
                  <a:pt x="970886" y="1657742"/>
                  <a:pt x="924632" y="1658447"/>
                </a:cubicBezTo>
                <a:cubicBezTo>
                  <a:pt x="875958" y="1648640"/>
                  <a:pt x="843379" y="1627166"/>
                  <a:pt x="844199" y="1578014"/>
                </a:cubicBezTo>
                <a:cubicBezTo>
                  <a:pt x="837000" y="1542066"/>
                  <a:pt x="880977" y="1494293"/>
                  <a:pt x="924632" y="1497581"/>
                </a:cubicBezTo>
                <a:cubicBezTo>
                  <a:pt x="964730" y="1501634"/>
                  <a:pt x="1011384" y="1533296"/>
                  <a:pt x="1005065" y="1578014"/>
                </a:cubicBezTo>
                <a:close/>
              </a:path>
              <a:path w="3048000" h="1447800" stroke="0" extrusionOk="0">
                <a:moveTo>
                  <a:pt x="1127105" y="1461414"/>
                </a:moveTo>
                <a:cubicBezTo>
                  <a:pt x="1129206" y="1512892"/>
                  <a:pt x="1076654" y="1590123"/>
                  <a:pt x="1006455" y="1582064"/>
                </a:cubicBezTo>
                <a:cubicBezTo>
                  <a:pt x="928372" y="1584985"/>
                  <a:pt x="887497" y="1519260"/>
                  <a:pt x="885805" y="1461414"/>
                </a:cubicBezTo>
                <a:cubicBezTo>
                  <a:pt x="885709" y="1400636"/>
                  <a:pt x="944281" y="1344081"/>
                  <a:pt x="1006455" y="1340764"/>
                </a:cubicBezTo>
                <a:cubicBezTo>
                  <a:pt x="1059293" y="1345328"/>
                  <a:pt x="1119993" y="1393107"/>
                  <a:pt x="1127105" y="1461414"/>
                </a:cubicBezTo>
                <a:close/>
              </a:path>
              <a:path w="3048000" h="1447800" fill="none" stroke="0" extrusionOk="0">
                <a:moveTo>
                  <a:pt x="331117" y="877293"/>
                </a:moveTo>
                <a:cubicBezTo>
                  <a:pt x="260281" y="892604"/>
                  <a:pt x="208168" y="869745"/>
                  <a:pt x="152400" y="850582"/>
                </a:cubicBezTo>
                <a:moveTo>
                  <a:pt x="488808" y="1169601"/>
                </a:moveTo>
                <a:cubicBezTo>
                  <a:pt x="462247" y="1175226"/>
                  <a:pt x="438243" y="1178676"/>
                  <a:pt x="410633" y="1182370"/>
                </a:cubicBezTo>
                <a:moveTo>
                  <a:pt x="1162614" y="1310057"/>
                </a:moveTo>
                <a:cubicBezTo>
                  <a:pt x="1143318" y="1291443"/>
                  <a:pt x="1127305" y="1272019"/>
                  <a:pt x="1115483" y="1251743"/>
                </a:cubicBezTo>
                <a:moveTo>
                  <a:pt x="2033905" y="1164641"/>
                </a:moveTo>
                <a:cubicBezTo>
                  <a:pt x="2026970" y="1186684"/>
                  <a:pt x="2025284" y="1211491"/>
                  <a:pt x="2015066" y="1228619"/>
                </a:cubicBezTo>
                <a:moveTo>
                  <a:pt x="2407990" y="769277"/>
                </a:moveTo>
                <a:cubicBezTo>
                  <a:pt x="2543531" y="812643"/>
                  <a:pt x="2624906" y="906439"/>
                  <a:pt x="2637366" y="1008432"/>
                </a:cubicBezTo>
                <a:moveTo>
                  <a:pt x="2949081" y="514572"/>
                </a:moveTo>
                <a:cubicBezTo>
                  <a:pt x="2928299" y="548001"/>
                  <a:pt x="2885049" y="585853"/>
                  <a:pt x="2846916" y="604255"/>
                </a:cubicBezTo>
                <a:moveTo>
                  <a:pt x="2703971" y="181846"/>
                </a:moveTo>
                <a:cubicBezTo>
                  <a:pt x="2710002" y="193248"/>
                  <a:pt x="2708334" y="206825"/>
                  <a:pt x="2709333" y="224207"/>
                </a:cubicBezTo>
                <a:moveTo>
                  <a:pt x="2051614" y="132446"/>
                </a:moveTo>
                <a:cubicBezTo>
                  <a:pt x="2068582" y="110161"/>
                  <a:pt x="2083134" y="93599"/>
                  <a:pt x="2103966" y="78422"/>
                </a:cubicBezTo>
                <a:moveTo>
                  <a:pt x="1562170" y="158185"/>
                </a:moveTo>
                <a:cubicBezTo>
                  <a:pt x="1563437" y="144529"/>
                  <a:pt x="1576202" y="130334"/>
                  <a:pt x="1587500" y="111601"/>
                </a:cubicBezTo>
                <a:moveTo>
                  <a:pt x="987777" y="174004"/>
                </a:moveTo>
                <a:cubicBezTo>
                  <a:pt x="1020186" y="193964"/>
                  <a:pt x="1050440" y="200674"/>
                  <a:pt x="1079500" y="219180"/>
                </a:cubicBezTo>
                <a:moveTo>
                  <a:pt x="291182" y="529150"/>
                </a:moveTo>
                <a:cubicBezTo>
                  <a:pt x="285262" y="513078"/>
                  <a:pt x="279174" y="493928"/>
                  <a:pt x="275166" y="481594"/>
                </a:cubicBezTo>
              </a:path>
            </a:pathLst>
          </a:custGeom>
          <a:ln w="50800">
            <a:extLst>
              <a:ext uri="{C807C97D-BFC1-408E-A445-0C87EB9F89A2}">
                <ask:lineSketchStyleProps xmlns:ask="http://schemas.microsoft.com/office/drawing/2018/sketchyshapes" sd="350560946">
                  <a:prstGeom prst="cloudCallout">
                    <a:avLst/>
                  </a:prstGeom>
                  <ask:type>
                    <ask:lineSketchScribbl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r>
              <a:rPr lang="en-US" sz="3600" b="1"/>
              <a:t>… Why?</a:t>
            </a:r>
            <a:endParaRPr lang="en-US" sz="3600" b="1" dirty="0"/>
          </a:p>
        </p:txBody>
      </p:sp>
      <p:sp>
        <p:nvSpPr>
          <p:cNvPr id="7" name="TextBox 6">
            <a:extLst>
              <a:ext uri="{FF2B5EF4-FFF2-40B4-BE49-F238E27FC236}">
                <a16:creationId xmlns:a16="http://schemas.microsoft.com/office/drawing/2014/main" id="{CE61FBE6-E581-4B3A-913F-F2D3D657BFD6}"/>
              </a:ext>
            </a:extLst>
          </p:cNvPr>
          <p:cNvSpPr txBox="1"/>
          <p:nvPr/>
        </p:nvSpPr>
        <p:spPr>
          <a:xfrm>
            <a:off x="166584" y="2127409"/>
            <a:ext cx="12025416" cy="2215991"/>
          </a:xfrm>
          <a:prstGeom prst="rect">
            <a:avLst/>
          </a:prstGeom>
          <a:noFill/>
        </p:spPr>
        <p:txBody>
          <a:bodyPr wrap="square" rtlCol="0">
            <a:spAutoFit/>
          </a:bodyPr>
          <a:lstStyle/>
          <a:p>
            <a:r>
              <a:rPr lang="en-US" sz="13800" dirty="0">
                <a:solidFill>
                  <a:srgbClr val="1C4489"/>
                </a:solidFill>
                <a:latin typeface="Arial Black" panose="020B0A04020102020204" pitchFamily="34" charset="0"/>
              </a:rPr>
              <a:t>It’ll be fine.. </a:t>
            </a:r>
            <a:endParaRPr lang="en-US" sz="13800" dirty="0">
              <a:solidFill>
                <a:srgbClr val="15274E"/>
              </a:solidFill>
              <a:latin typeface="Arial Black" panose="020B0A04020102020204" pitchFamily="34" charset="0"/>
            </a:endParaRPr>
          </a:p>
        </p:txBody>
      </p:sp>
      <p:sp>
        <p:nvSpPr>
          <p:cNvPr id="3" name="Rectangle 2">
            <a:extLst>
              <a:ext uri="{FF2B5EF4-FFF2-40B4-BE49-F238E27FC236}">
                <a16:creationId xmlns:a16="http://schemas.microsoft.com/office/drawing/2014/main" id="{EA71CA63-689B-484E-9D83-5C5E7848CC3B}"/>
              </a:ext>
            </a:extLst>
          </p:cNvPr>
          <p:cNvSpPr/>
          <p:nvPr/>
        </p:nvSpPr>
        <p:spPr>
          <a:xfrm>
            <a:off x="203200" y="4128246"/>
            <a:ext cx="11887200" cy="2308324"/>
          </a:xfrm>
          <a:prstGeom prst="rect">
            <a:avLst/>
          </a:prstGeom>
        </p:spPr>
        <p:txBody>
          <a:bodyPr wrap="square">
            <a:spAutoFit/>
          </a:bodyPr>
          <a:lstStyle/>
          <a:p>
            <a:r>
              <a:rPr lang="en-US" sz="7200" dirty="0">
                <a:solidFill>
                  <a:srgbClr val="15274E"/>
                </a:solidFill>
                <a:latin typeface="Arial Black" panose="020B0A04020102020204" pitchFamily="34" charset="0"/>
              </a:rPr>
              <a:t>Just enter the Navy.</a:t>
            </a:r>
          </a:p>
          <a:p>
            <a:r>
              <a:rPr lang="en-US" sz="7200" dirty="0">
                <a:solidFill>
                  <a:srgbClr val="15274E"/>
                </a:solidFill>
                <a:latin typeface="Arial Black" panose="020B0A04020102020204" pitchFamily="34" charset="0"/>
              </a:rPr>
              <a:t>They don’t care, right?</a:t>
            </a:r>
            <a:endParaRPr lang="en-US" sz="7200" dirty="0"/>
          </a:p>
        </p:txBody>
      </p:sp>
    </p:spTree>
    <p:extLst>
      <p:ext uri="{BB962C8B-B14F-4D97-AF65-F5344CB8AC3E}">
        <p14:creationId xmlns:p14="http://schemas.microsoft.com/office/powerpoint/2010/main" val="153758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BB7E3A-7C90-49B0-ACB0-837894787504}"/>
              </a:ext>
            </a:extLst>
          </p:cNvPr>
          <p:cNvSpPr>
            <a:spLocks noGrp="1"/>
          </p:cNvSpPr>
          <p:nvPr>
            <p:ph type="sldNum" sz="quarter" idx="10"/>
          </p:nvPr>
        </p:nvSpPr>
        <p:spPr/>
        <p:txBody>
          <a:bodyPr/>
          <a:lstStyle/>
          <a:p>
            <a:fld id="{FB124A42-3BFC-4002-A422-5D3896DD5E41}" type="slidenum">
              <a:rPr lang="en-US" smtClean="0"/>
              <a:pPr/>
              <a:t>30</a:t>
            </a:fld>
            <a:endParaRPr lang="en-US" dirty="0"/>
          </a:p>
        </p:txBody>
      </p:sp>
      <p:sp>
        <p:nvSpPr>
          <p:cNvPr id="3" name="Rectangle 2">
            <a:extLst>
              <a:ext uri="{FF2B5EF4-FFF2-40B4-BE49-F238E27FC236}">
                <a16:creationId xmlns:a16="http://schemas.microsoft.com/office/drawing/2014/main" id="{FDED4154-5275-4099-946E-B2077880F5AD}"/>
              </a:ext>
            </a:extLst>
          </p:cNvPr>
          <p:cNvSpPr/>
          <p:nvPr/>
        </p:nvSpPr>
        <p:spPr>
          <a:xfrm>
            <a:off x="0" y="3193"/>
            <a:ext cx="4182363" cy="369332"/>
          </a:xfrm>
          <a:prstGeom prst="rect">
            <a:avLst/>
          </a:prstGeom>
        </p:spPr>
        <p:txBody>
          <a:bodyPr wrap="none">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https://www.cyberseek.org/heatmap.html</a:t>
            </a:r>
            <a:endParaRPr lang="en-US" dirty="0">
              <a:solidFill>
                <a:schemeClr val="bg1"/>
              </a:solidFill>
            </a:endParaRPr>
          </a:p>
        </p:txBody>
      </p:sp>
      <p:pic>
        <p:nvPicPr>
          <p:cNvPr id="4" name="Picture 3">
            <a:extLst>
              <a:ext uri="{FF2B5EF4-FFF2-40B4-BE49-F238E27FC236}">
                <a16:creationId xmlns:a16="http://schemas.microsoft.com/office/drawing/2014/main" id="{5FDEE048-7FB1-4FBA-AC9E-F74FA84CC5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972" y="881698"/>
            <a:ext cx="12144056" cy="5094603"/>
          </a:xfrm>
          <a:prstGeom prst="rect">
            <a:avLst/>
          </a:prstGeom>
        </p:spPr>
      </p:pic>
    </p:spTree>
    <p:extLst>
      <p:ext uri="{BB962C8B-B14F-4D97-AF65-F5344CB8AC3E}">
        <p14:creationId xmlns:p14="http://schemas.microsoft.com/office/powerpoint/2010/main" val="339958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379CE3-C12B-4F13-A986-5B94D0937E8B}"/>
              </a:ext>
            </a:extLst>
          </p:cNvPr>
          <p:cNvSpPr>
            <a:spLocks noGrp="1"/>
          </p:cNvSpPr>
          <p:nvPr>
            <p:ph type="sldNum" sz="quarter" idx="10"/>
          </p:nvPr>
        </p:nvSpPr>
        <p:spPr/>
        <p:txBody>
          <a:bodyPr/>
          <a:lstStyle/>
          <a:p>
            <a:fld id="{FB124A42-3BFC-4002-A422-5D3896DD5E41}" type="slidenum">
              <a:rPr lang="en-US" smtClean="0"/>
              <a:pPr/>
              <a:t>31</a:t>
            </a:fld>
            <a:endParaRPr lang="en-US" dirty="0"/>
          </a:p>
        </p:txBody>
      </p:sp>
      <p:pic>
        <p:nvPicPr>
          <p:cNvPr id="3" name="Picture 2">
            <a:extLst>
              <a:ext uri="{FF2B5EF4-FFF2-40B4-BE49-F238E27FC236}">
                <a16:creationId xmlns:a16="http://schemas.microsoft.com/office/drawing/2014/main" id="{62B955C5-75B9-4B62-941F-A4802B15F9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6521" y="457200"/>
            <a:ext cx="9886075" cy="3200677"/>
          </a:xfrm>
          <a:prstGeom prst="rect">
            <a:avLst/>
          </a:prstGeom>
        </p:spPr>
      </p:pic>
      <p:pic>
        <p:nvPicPr>
          <p:cNvPr id="4" name="Picture 3">
            <a:extLst>
              <a:ext uri="{FF2B5EF4-FFF2-40B4-BE49-F238E27FC236}">
                <a16:creationId xmlns:a16="http://schemas.microsoft.com/office/drawing/2014/main" id="{ECD986BA-9673-40C6-B60D-56FD214337B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16521" y="3642166"/>
            <a:ext cx="9882611" cy="2843924"/>
          </a:xfrm>
          <a:prstGeom prst="rect">
            <a:avLst/>
          </a:prstGeom>
        </p:spPr>
      </p:pic>
    </p:spTree>
    <p:extLst>
      <p:ext uri="{BB962C8B-B14F-4D97-AF65-F5344CB8AC3E}">
        <p14:creationId xmlns:p14="http://schemas.microsoft.com/office/powerpoint/2010/main" val="4216930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2C9EE0-1F00-4E73-92FA-D741D6B9BF55}"/>
              </a:ext>
            </a:extLst>
          </p:cNvPr>
          <p:cNvSpPr>
            <a:spLocks noGrp="1"/>
          </p:cNvSpPr>
          <p:nvPr>
            <p:ph type="sldNum" sz="quarter" idx="10"/>
          </p:nvPr>
        </p:nvSpPr>
        <p:spPr/>
        <p:txBody>
          <a:bodyPr/>
          <a:lstStyle/>
          <a:p>
            <a:fld id="{FB124A42-3BFC-4002-A422-5D3896DD5E41}" type="slidenum">
              <a:rPr lang="en-US" smtClean="0"/>
              <a:pPr/>
              <a:t>32</a:t>
            </a:fld>
            <a:endParaRPr lang="en-US" dirty="0"/>
          </a:p>
        </p:txBody>
      </p:sp>
      <p:pic>
        <p:nvPicPr>
          <p:cNvPr id="3" name="Picture 2">
            <a:extLst>
              <a:ext uri="{FF2B5EF4-FFF2-40B4-BE49-F238E27FC236}">
                <a16:creationId xmlns:a16="http://schemas.microsoft.com/office/drawing/2014/main" id="{5DF98491-C6B7-4635-B652-00D21AF2951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976" y="733952"/>
            <a:ext cx="11916046" cy="5390094"/>
          </a:xfrm>
          <a:prstGeom prst="rect">
            <a:avLst/>
          </a:prstGeom>
        </p:spPr>
      </p:pic>
    </p:spTree>
    <p:extLst>
      <p:ext uri="{BB962C8B-B14F-4D97-AF65-F5344CB8AC3E}">
        <p14:creationId xmlns:p14="http://schemas.microsoft.com/office/powerpoint/2010/main" val="4046978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ys Middle School">
            <a:extLst>
              <a:ext uri="{FF2B5EF4-FFF2-40B4-BE49-F238E27FC236}">
                <a16:creationId xmlns:a16="http://schemas.microsoft.com/office/drawing/2014/main" id="{D5375F80-9311-4E0E-ADD3-B0669A69F06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2729798" y="643467"/>
            <a:ext cx="673240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437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73C5FE-C5F3-4829-BDA0-E939ACF5F7EB}"/>
              </a:ext>
            </a:extLst>
          </p:cNvPr>
          <p:cNvSpPr>
            <a:spLocks noGrp="1"/>
          </p:cNvSpPr>
          <p:nvPr>
            <p:ph type="sldNum" sz="quarter" idx="10"/>
          </p:nvPr>
        </p:nvSpPr>
        <p:spPr>
          <a:prstGeom prst="rect">
            <a:avLst/>
          </a:prstGeom>
        </p:spPr>
        <p:txBody>
          <a:bodyPr anchor="ctr">
            <a:normAutofit/>
          </a:bodyPr>
          <a:lstStyle/>
          <a:p>
            <a:pPr>
              <a:spcAft>
                <a:spcPts val="600"/>
              </a:spcAft>
            </a:pPr>
            <a:fld id="{FB124A42-3BFC-4002-A422-5D3896DD5E41}" type="slidenum">
              <a:rPr lang="en-US" smtClean="0"/>
              <a:pPr>
                <a:spcAft>
                  <a:spcPts val="600"/>
                </a:spcAft>
              </a:pPr>
              <a:t>4</a:t>
            </a:fld>
            <a:endParaRPr lang="en-US"/>
          </a:p>
        </p:txBody>
      </p:sp>
      <p:sp>
        <p:nvSpPr>
          <p:cNvPr id="5" name="Title 4">
            <a:extLst>
              <a:ext uri="{FF2B5EF4-FFF2-40B4-BE49-F238E27FC236}">
                <a16:creationId xmlns:a16="http://schemas.microsoft.com/office/drawing/2014/main" id="{83615ADE-375E-49A4-A4CB-978B619A588C}"/>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2FC03826-7E00-4341-8D91-AE2C3B2D4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56"/>
          <a:stretch/>
        </p:blipFill>
        <p:spPr>
          <a:xfrm>
            <a:off x="0" y="304799"/>
            <a:ext cx="12192000" cy="6255173"/>
          </a:xfrm>
          <a:prstGeom prst="rect">
            <a:avLst/>
          </a:prstGeom>
          <a:noFill/>
          <a:ln w="9525">
            <a:noFill/>
            <a:miter lim="800000"/>
            <a:headEnd/>
            <a:tailEnd/>
          </a:ln>
        </p:spPr>
      </p:pic>
    </p:spTree>
    <p:extLst>
      <p:ext uri="{BB962C8B-B14F-4D97-AF65-F5344CB8AC3E}">
        <p14:creationId xmlns:p14="http://schemas.microsoft.com/office/powerpoint/2010/main" val="120003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CEFE82-CFA4-4E47-9BCE-CB16AC054B4A}"/>
              </a:ext>
            </a:extLst>
          </p:cNvPr>
          <p:cNvSpPr>
            <a:spLocks noGrp="1"/>
          </p:cNvSpPr>
          <p:nvPr>
            <p:ph type="sldNum" sz="quarter" idx="10"/>
          </p:nvPr>
        </p:nvSpPr>
        <p:spPr/>
        <p:txBody>
          <a:bodyPr/>
          <a:lstStyle/>
          <a:p>
            <a:fld id="{FB124A42-3BFC-4002-A422-5D3896DD5E41}" type="slidenum">
              <a:rPr lang="en-US" smtClean="0"/>
              <a:pPr/>
              <a:t>5</a:t>
            </a:fld>
            <a:endParaRPr lang="en-US" dirty="0"/>
          </a:p>
        </p:txBody>
      </p:sp>
      <p:pic>
        <p:nvPicPr>
          <p:cNvPr id="4" name="Picture 3">
            <a:extLst>
              <a:ext uri="{FF2B5EF4-FFF2-40B4-BE49-F238E27FC236}">
                <a16:creationId xmlns:a16="http://schemas.microsoft.com/office/drawing/2014/main" id="{1C58EEC6-947D-4853-99BD-0CDCBCD8AAB0}"/>
              </a:ext>
            </a:extLst>
          </p:cNvPr>
          <p:cNvPicPr>
            <a:picLocks noChangeAspect="1"/>
          </p:cNvPicPr>
          <p:nvPr/>
        </p:nvPicPr>
        <p:blipFill>
          <a:blip r:embed="rId2"/>
          <a:stretch>
            <a:fillRect/>
          </a:stretch>
        </p:blipFill>
        <p:spPr>
          <a:xfrm>
            <a:off x="1668871" y="693742"/>
            <a:ext cx="8220720" cy="5470517"/>
          </a:xfrm>
          <a:prstGeom prst="rect">
            <a:avLst/>
          </a:prstGeom>
        </p:spPr>
      </p:pic>
      <p:pic>
        <p:nvPicPr>
          <p:cNvPr id="3" name="Picture 2">
            <a:extLst>
              <a:ext uri="{FF2B5EF4-FFF2-40B4-BE49-F238E27FC236}">
                <a16:creationId xmlns:a16="http://schemas.microsoft.com/office/drawing/2014/main" id="{2B67FAE7-D120-4AB1-9573-619750E2F2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30075" y="1032670"/>
            <a:ext cx="7340242" cy="4792659"/>
          </a:xfrm>
          <a:prstGeom prst="rect">
            <a:avLst/>
          </a:prstGeom>
        </p:spPr>
      </p:pic>
      <p:pic>
        <p:nvPicPr>
          <p:cNvPr id="5" name="Picture 4">
            <a:extLst>
              <a:ext uri="{FF2B5EF4-FFF2-40B4-BE49-F238E27FC236}">
                <a16:creationId xmlns:a16="http://schemas.microsoft.com/office/drawing/2014/main" id="{9241460F-2237-44C3-BCAD-E2E328C2B6E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2954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54D43B7B-CFE0-4B55-9F5F-88E82108B2A1}" type="slidenum">
              <a:rPr lang="en-US" smtClean="0"/>
              <a:pPr fontAlgn="base">
                <a:spcBef>
                  <a:spcPct val="0"/>
                </a:spcBef>
                <a:spcAft>
                  <a:spcPct val="0"/>
                </a:spcAft>
              </a:pPr>
              <a:t>6</a:t>
            </a:fld>
            <a:endParaRPr lang="en-US"/>
          </a:p>
        </p:txBody>
      </p:sp>
      <p:pic>
        <p:nvPicPr>
          <p:cNvPr id="56322" name="Picture 5" descr="Image:NR-1 986.jpg">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0" y="-1"/>
            <a:ext cx="12192000" cy="6858001"/>
          </a:xfrm>
          <a:prstGeom prst="rect">
            <a:avLst/>
          </a:prstGeom>
          <a:noFill/>
          <a:ln w="9525">
            <a:noFill/>
            <a:miter lim="800000"/>
            <a:headEnd/>
            <a:tailEnd/>
          </a:ln>
        </p:spPr>
      </p:pic>
      <p:sp>
        <p:nvSpPr>
          <p:cNvPr id="2" name="TextBox 1"/>
          <p:cNvSpPr txBox="1"/>
          <p:nvPr/>
        </p:nvSpPr>
        <p:spPr>
          <a:xfrm>
            <a:off x="381000" y="609600"/>
            <a:ext cx="3581400" cy="1569660"/>
          </a:xfrm>
          <a:prstGeom prst="rect">
            <a:avLst/>
          </a:prstGeom>
          <a:gradFill flip="none" rotWithShape="1">
            <a:gsLst>
              <a:gs pos="100000">
                <a:schemeClr val="tx1">
                  <a:alpha val="53000"/>
                </a:schemeClr>
              </a:gs>
              <a:gs pos="0">
                <a:schemeClr val="tx1">
                  <a:alpha val="68000"/>
                </a:schemeClr>
              </a:gs>
            </a:gsLst>
            <a:lin ang="0" scaled="1"/>
            <a:tileRect/>
          </a:gradFill>
        </p:spPr>
        <p:txBody>
          <a:bodyPr wrap="square" rtlCol="0">
            <a:spAutoFit/>
          </a:bodyPr>
          <a:lstStyle/>
          <a:p>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Submarine NR-1</a:t>
            </a:r>
          </a:p>
          <a:p>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12 Man Crew</a:t>
            </a:r>
          </a:p>
          <a:p>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Nuclear Powered </a:t>
            </a:r>
          </a:p>
          <a:p>
            <a:r>
              <a:rPr lang="en-US" sz="2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Deep Submersible</a:t>
            </a:r>
          </a:p>
        </p:txBody>
      </p:sp>
      <p:pic>
        <p:nvPicPr>
          <p:cNvPr id="4" name="Picture 3">
            <a:extLst>
              <a:ext uri="{FF2B5EF4-FFF2-40B4-BE49-F238E27FC236}">
                <a16:creationId xmlns:a16="http://schemas.microsoft.com/office/drawing/2014/main" id="{B0E0DA93-C712-42DA-82A6-7ADD2580D4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23756" y="2895600"/>
            <a:ext cx="2348677" cy="3519488"/>
          </a:xfrm>
          <a:prstGeom prst="rect">
            <a:avLst/>
          </a:prstGeom>
        </p:spPr>
      </p:pic>
    </p:spTree>
    <p:extLst>
      <p:ext uri="{BB962C8B-B14F-4D97-AF65-F5344CB8AC3E}">
        <p14:creationId xmlns:p14="http://schemas.microsoft.com/office/powerpoint/2010/main" val="156662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89543" y="250572"/>
            <a:ext cx="4911942" cy="3621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09941" y="2450846"/>
            <a:ext cx="5082395" cy="427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4294967295"/>
          </p:nvPr>
        </p:nvSpPr>
        <p:spPr>
          <a:xfrm>
            <a:off x="10209852" y="6490335"/>
            <a:ext cx="383748" cy="376767"/>
          </a:xfrm>
          <a:prstGeom prst="rect">
            <a:avLst/>
          </a:prstGeom>
        </p:spPr>
        <p:txBody>
          <a:bodyPr/>
          <a:lstStyle/>
          <a:p>
            <a:fld id="{DD2367F5-6DE3-4638-8A58-03EF968D19DC}" type="slidenum">
              <a:rPr lang="en-US" smtClean="0"/>
              <a:pPr/>
              <a:t>7</a:t>
            </a:fld>
            <a:endParaRPr lang="en-US"/>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78493" y="4197455"/>
            <a:ext cx="3101975" cy="220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978491" y="439410"/>
            <a:ext cx="7873832" cy="5877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24002" y="6540143"/>
            <a:ext cx="9147077" cy="276999"/>
          </a:xfrm>
          <a:prstGeom prst="rect">
            <a:avLst/>
          </a:prstGeom>
          <a:noFill/>
        </p:spPr>
        <p:txBody>
          <a:bodyPr wrap="square" rtlCol="0">
            <a:spAutoFit/>
          </a:bodyPr>
          <a:lstStyle/>
          <a:p>
            <a:r>
              <a:rPr lang="en-US" sz="1200" dirty="0"/>
              <a:t>Images Source: http://www.white.at/projectjennifer/images/forumad/Azorian_forumad.jpg</a:t>
            </a:r>
          </a:p>
        </p:txBody>
      </p:sp>
      <p:pic>
        <p:nvPicPr>
          <p:cNvPr id="2057" name="Picture 9"/>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31864" y="-16387"/>
            <a:ext cx="7946069" cy="687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689543" y="924863"/>
            <a:ext cx="7734300" cy="5750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106659" y="42865"/>
            <a:ext cx="7564418" cy="5646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0" y="-42123"/>
            <a:ext cx="12192000" cy="6925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a:extLst>
              <a:ext uri="{FF2B5EF4-FFF2-40B4-BE49-F238E27FC236}">
                <a16:creationId xmlns:a16="http://schemas.microsoft.com/office/drawing/2014/main" id="{4B304A54-63B9-4A3A-936A-EC8A92B9951D}"/>
              </a:ext>
            </a:extLst>
          </p:cNvPr>
          <p:cNvSpPr txBox="1"/>
          <p:nvPr/>
        </p:nvSpPr>
        <p:spPr>
          <a:xfrm>
            <a:off x="0" y="1371600"/>
            <a:ext cx="12192000" cy="4339650"/>
          </a:xfrm>
          <a:prstGeom prst="rect">
            <a:avLst/>
          </a:prstGeom>
          <a:solidFill>
            <a:schemeClr val="bg1">
              <a:alpha val="96000"/>
            </a:schemeClr>
          </a:solidFill>
        </p:spPr>
        <p:txBody>
          <a:bodyPr wrap="square" rtlCol="0">
            <a:spAutoFit/>
          </a:bodyPr>
          <a:lstStyle/>
          <a:p>
            <a:pPr algn="ctr"/>
            <a:r>
              <a:rPr lang="en-US" sz="13800" dirty="0">
                <a:solidFill>
                  <a:srgbClr val="1C4489"/>
                </a:solidFill>
                <a:latin typeface="Arial Black" panose="020B0A04020102020204" pitchFamily="34" charset="0"/>
              </a:rPr>
              <a:t>WHY DO YOU CARE?</a:t>
            </a:r>
            <a:endParaRPr lang="en-US" sz="13800" dirty="0">
              <a:solidFill>
                <a:srgbClr val="15274E"/>
              </a:solidFill>
              <a:latin typeface="Arial Black" panose="020B0A04020102020204" pitchFamily="34" charset="0"/>
            </a:endParaRPr>
          </a:p>
        </p:txBody>
      </p:sp>
    </p:spTree>
    <p:extLst>
      <p:ext uri="{BB962C8B-B14F-4D97-AF65-F5344CB8AC3E}">
        <p14:creationId xmlns:p14="http://schemas.microsoft.com/office/powerpoint/2010/main" val="105619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fade">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7"/>
                                        </p:tgtEl>
                                        <p:attrNameLst>
                                          <p:attrName>style.visibility</p:attrName>
                                        </p:attrNameLst>
                                      </p:cBhvr>
                                      <p:to>
                                        <p:strVal val="visible"/>
                                      </p:to>
                                    </p:set>
                                    <p:animEffect transition="in" filter="fade">
                                      <p:cBhvr>
                                        <p:cTn id="17" dur="500"/>
                                        <p:tgtEl>
                                          <p:spTgt spid="20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8"/>
                                        </p:tgtEl>
                                        <p:attrNameLst>
                                          <p:attrName>style.visibility</p:attrName>
                                        </p:attrNameLst>
                                      </p:cBhvr>
                                      <p:to>
                                        <p:strVal val="visible"/>
                                      </p:to>
                                    </p:set>
                                    <p:animEffect transition="in" filter="fade">
                                      <p:cBhvr>
                                        <p:cTn id="22" dur="500"/>
                                        <p:tgtEl>
                                          <p:spTgt spid="20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fade">
                                      <p:cBhvr>
                                        <p:cTn id="27" dur="500"/>
                                        <p:tgtEl>
                                          <p:spTgt spid="20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9"/>
                                        </p:tgtEl>
                                        <p:attrNameLst>
                                          <p:attrName>style.visibility</p:attrName>
                                        </p:attrNameLst>
                                      </p:cBhvr>
                                      <p:to>
                                        <p:strVal val="visible"/>
                                      </p:to>
                                    </p:set>
                                    <p:animEffect transition="in" filter="fade">
                                      <p:cBhvr>
                                        <p:cTn id="32"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a:picLocks noChangeAspect="1" noChangeArrowheads="1"/>
          </p:cNvPicPr>
          <p:nvPr/>
        </p:nvPicPr>
        <p:blipFill rotWithShape="1">
          <a:blip r:embed="rId3" cstate="email">
            <a:clrChange>
              <a:clrFrom>
                <a:srgbClr val="FFFDFE"/>
              </a:clrFrom>
              <a:clrTo>
                <a:srgbClr val="FFFDFE">
                  <a:alpha val="0"/>
                </a:srgbClr>
              </a:clrTo>
            </a:clrChange>
            <a:extLst>
              <a:ext uri="{28A0092B-C50C-407E-A947-70E740481C1C}">
                <a14:useLocalDpi xmlns:a14="http://schemas.microsoft.com/office/drawing/2010/main"/>
              </a:ext>
            </a:extLst>
          </a:blip>
          <a:srcRect/>
          <a:stretch/>
        </p:blipFill>
        <p:spPr bwMode="auto">
          <a:xfrm>
            <a:off x="5644789" y="1752601"/>
            <a:ext cx="5010149" cy="4547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Exploring </a:t>
            </a:r>
            <a:br>
              <a:rPr lang="en-US" dirty="0"/>
            </a:br>
            <a:r>
              <a:rPr lang="en-US" dirty="0"/>
              <a:t>THE DARK SIDE</a:t>
            </a:r>
          </a:p>
        </p:txBody>
      </p:sp>
      <p:sp>
        <p:nvSpPr>
          <p:cNvPr id="4" name="Slide Number Placeholder 3"/>
          <p:cNvSpPr>
            <a:spLocks noGrp="1"/>
          </p:cNvSpPr>
          <p:nvPr>
            <p:ph type="sldNum" sz="quarter" idx="4294967295"/>
          </p:nvPr>
        </p:nvSpPr>
        <p:spPr>
          <a:xfrm>
            <a:off x="9753600" y="6559551"/>
            <a:ext cx="762000" cy="263525"/>
          </a:xfrm>
          <a:prstGeom prst="rect">
            <a:avLst/>
          </a:prstGeom>
        </p:spPr>
        <p:txBody>
          <a:bodyPr/>
          <a:lstStyle/>
          <a:p>
            <a:pPr>
              <a:defRPr/>
            </a:pPr>
            <a:fld id="{40A27E43-DDC3-47A4-BC9A-5D95CFE59717}" type="slidenum">
              <a:rPr lang="en-US" smtClean="0"/>
              <a:pPr>
                <a:defRPr/>
              </a:pPr>
              <a:t>8</a:t>
            </a:fld>
            <a:endParaRPr lang="en-US"/>
          </a:p>
        </p:txBody>
      </p:sp>
    </p:spTree>
    <p:extLst>
      <p:ext uri="{BB962C8B-B14F-4D97-AF65-F5344CB8AC3E}">
        <p14:creationId xmlns:p14="http://schemas.microsoft.com/office/powerpoint/2010/main" val="1873505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7FB3DC13-1C55-4403-A06C-B8E397B1226F}"/>
              </a:ext>
            </a:extLst>
          </p:cNvPr>
          <p:cNvSpPr>
            <a:spLocks noGrp="1"/>
          </p:cNvSpPr>
          <p:nvPr>
            <p:ph sz="half" idx="1"/>
          </p:nvPr>
        </p:nvSpPr>
        <p:spPr/>
        <p:txBody>
          <a:bodyPr>
            <a:normAutofit fontScale="85000" lnSpcReduction="20000"/>
          </a:bodyPr>
          <a:lstStyle/>
          <a:p>
            <a:pPr marL="0" indent="0">
              <a:lnSpc>
                <a:spcPct val="90000"/>
              </a:lnSpc>
              <a:buNone/>
            </a:pPr>
            <a:r>
              <a:rPr lang="en-US" dirty="0"/>
              <a:t>IW is not a distinct type of warfare but exists in different forms. </a:t>
            </a:r>
          </a:p>
          <a:p>
            <a:pPr marL="0" indent="0">
              <a:lnSpc>
                <a:spcPct val="90000"/>
              </a:lnSpc>
              <a:buNone/>
            </a:pPr>
            <a:r>
              <a:rPr lang="en-US" dirty="0"/>
              <a:t>IW can be applied at every level of war, across all phases of an operation, and encompasses the entire range of military operations.</a:t>
            </a:r>
          </a:p>
          <a:p>
            <a:pPr marL="0" indent="0">
              <a:lnSpc>
                <a:spcPct val="90000"/>
              </a:lnSpc>
              <a:buNone/>
            </a:pPr>
            <a:endParaRPr lang="en-US" dirty="0"/>
          </a:p>
          <a:p>
            <a:pPr marL="0" indent="0">
              <a:lnSpc>
                <a:spcPct val="90000"/>
              </a:lnSpc>
              <a:buNone/>
            </a:pPr>
            <a:r>
              <a:rPr lang="en-US" b="1" dirty="0"/>
              <a:t>Seven forms of IW:</a:t>
            </a:r>
          </a:p>
          <a:p>
            <a:pPr>
              <a:lnSpc>
                <a:spcPct val="90000"/>
              </a:lnSpc>
            </a:pPr>
            <a:r>
              <a:rPr lang="en-US" b="1" dirty="0"/>
              <a:t>Command &amp; Control Warfare (C2W)</a:t>
            </a:r>
          </a:p>
          <a:p>
            <a:pPr>
              <a:lnSpc>
                <a:spcPct val="90000"/>
              </a:lnSpc>
            </a:pPr>
            <a:r>
              <a:rPr lang="en-US" b="1" dirty="0"/>
              <a:t>Electronic Warfare (EW)</a:t>
            </a:r>
          </a:p>
          <a:p>
            <a:pPr>
              <a:lnSpc>
                <a:spcPct val="90000"/>
              </a:lnSpc>
            </a:pPr>
            <a:r>
              <a:rPr lang="en-US" b="1" dirty="0"/>
              <a:t>Cyber Warfare (Cyber W)</a:t>
            </a:r>
          </a:p>
          <a:p>
            <a:pPr>
              <a:lnSpc>
                <a:spcPct val="90000"/>
              </a:lnSpc>
            </a:pPr>
            <a:r>
              <a:rPr lang="en-US" b="1" dirty="0"/>
              <a:t>Network Centric Warfare ( NCW)</a:t>
            </a:r>
          </a:p>
          <a:p>
            <a:pPr>
              <a:lnSpc>
                <a:spcPct val="90000"/>
              </a:lnSpc>
            </a:pPr>
            <a:r>
              <a:rPr lang="en-US" b="1" dirty="0"/>
              <a:t>Intelligence Based Warfare (IBW)</a:t>
            </a:r>
          </a:p>
          <a:p>
            <a:pPr>
              <a:lnSpc>
                <a:spcPct val="90000"/>
              </a:lnSpc>
            </a:pPr>
            <a:r>
              <a:rPr lang="en-US" b="1" dirty="0"/>
              <a:t>Psychological Warfare (PSYWAR)</a:t>
            </a:r>
          </a:p>
          <a:p>
            <a:pPr>
              <a:lnSpc>
                <a:spcPct val="90000"/>
              </a:lnSpc>
            </a:pPr>
            <a:r>
              <a:rPr lang="en-US" b="1" dirty="0"/>
              <a:t>Economic Information Warfare (EIW</a:t>
            </a:r>
            <a:r>
              <a:rPr lang="en-US" dirty="0"/>
              <a:t>)</a:t>
            </a:r>
          </a:p>
          <a:p>
            <a:endParaRPr lang="en-US" dirty="0"/>
          </a:p>
        </p:txBody>
      </p:sp>
      <p:sp>
        <p:nvSpPr>
          <p:cNvPr id="17" name="Slide Number Placeholder 4">
            <a:extLst>
              <a:ext uri="{FF2B5EF4-FFF2-40B4-BE49-F238E27FC236}">
                <a16:creationId xmlns:a16="http://schemas.microsoft.com/office/drawing/2014/main" id="{F75AFBA3-5C3C-4F97-92E1-84C40190462F}"/>
              </a:ext>
            </a:extLst>
          </p:cNvPr>
          <p:cNvSpPr>
            <a:spLocks noGrp="1"/>
          </p:cNvSpPr>
          <p:nvPr>
            <p:ph type="sldNum" sz="quarter" idx="10"/>
          </p:nvPr>
        </p:nvSpPr>
        <p:spPr/>
        <p:txBody>
          <a:bodyPr/>
          <a:lstStyle/>
          <a:p>
            <a:pPr>
              <a:spcAft>
                <a:spcPts val="600"/>
              </a:spcAft>
              <a:defRPr/>
            </a:pPr>
            <a:fld id="{9E17817A-618B-4DE9-91EB-C474AE8EAFBB}" type="slidenum">
              <a:rPr lang="en-US" smtClean="0"/>
              <a:pPr>
                <a:spcAft>
                  <a:spcPts val="600"/>
                </a:spcAft>
                <a:defRPr/>
              </a:pPr>
              <a:t>9</a:t>
            </a:fld>
            <a:endParaRPr lang="en-US"/>
          </a:p>
        </p:txBody>
      </p:sp>
      <p:sp>
        <p:nvSpPr>
          <p:cNvPr id="4" name="Title 3"/>
          <p:cNvSpPr>
            <a:spLocks noGrp="1"/>
          </p:cNvSpPr>
          <p:nvPr>
            <p:ph type="title"/>
          </p:nvPr>
        </p:nvSpPr>
        <p:spPr bwMode="auto">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r>
              <a:rPr lang="en-US" b="1" kern="1200" baseline="0" dirty="0">
                <a:latin typeface="Arial" pitchFamily="34" charset="0"/>
                <a:ea typeface="+mj-ea"/>
                <a:cs typeface="Arial" pitchFamily="34" charset="0"/>
              </a:rPr>
              <a:t>Information Warfare (IW)</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tretch/>
        </p:blipFill>
        <p:spPr>
          <a:xfrm>
            <a:off x="6197600" y="1447800"/>
            <a:ext cx="5537200" cy="4540503"/>
          </a:xfrm>
          <a:prstGeom prst="rect">
            <a:avLst/>
          </a:prstGeom>
          <a:noFill/>
        </p:spPr>
      </p:pic>
    </p:spTree>
    <p:extLst>
      <p:ext uri="{BB962C8B-B14F-4D97-AF65-F5344CB8AC3E}">
        <p14:creationId xmlns:p14="http://schemas.microsoft.com/office/powerpoint/2010/main" val="2205101374"/>
      </p:ext>
    </p:extLst>
  </p:cSld>
  <p:clrMapOvr>
    <a:masterClrMapping/>
  </p:clrMapOvr>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2112</Words>
  <Application>Microsoft Office PowerPoint</Application>
  <PresentationFormat>Widescreen</PresentationFormat>
  <Paragraphs>217</Paragraphs>
  <Slides>33</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Arial Black</vt:lpstr>
      <vt:lpstr>Calibri</vt:lpstr>
      <vt:lpstr>Century Gothic</vt:lpstr>
      <vt:lpstr>Gisha</vt:lpstr>
      <vt:lpstr>Wingdings</vt:lpstr>
      <vt:lpstr>SMU Slide TEMPLATE 20100603.ver01a</vt:lpstr>
      <vt:lpstr>PowerPoint Presentation</vt:lpstr>
      <vt:lpstr>Tales from the Crypt.</vt:lpstr>
      <vt:lpstr>PowerPoint Presentation</vt:lpstr>
      <vt:lpstr>PowerPoint Presentation</vt:lpstr>
      <vt:lpstr>PowerPoint Presentation</vt:lpstr>
      <vt:lpstr>PowerPoint Presentation</vt:lpstr>
      <vt:lpstr>PowerPoint Presentation</vt:lpstr>
      <vt:lpstr>Exploring  THE DARK SIDE</vt:lpstr>
      <vt:lpstr>Information Warfare (IW)</vt:lpstr>
      <vt:lpstr>CYBER KILL CHAIN</vt:lpstr>
      <vt:lpstr>This is what drives the need for Security.</vt:lpstr>
      <vt:lpstr>Capital One Breach</vt:lpstr>
      <vt:lpstr>PowerPoint Presentation</vt:lpstr>
      <vt:lpstr>PowerPoint Presentation</vt:lpstr>
      <vt:lpstr>Data Breach Sources</vt:lpstr>
      <vt:lpstr>FINAL THOUGHTS</vt:lpstr>
      <vt:lpstr>PowerPoint Presentation</vt:lpstr>
      <vt:lpstr>PowerPoint Presentation</vt:lpstr>
      <vt:lpstr>PowerPoint Presentation</vt:lpstr>
      <vt:lpstr>PowerPoint Presentation</vt:lpstr>
      <vt:lpstr>PowerPoint Presentation</vt:lpstr>
      <vt:lpstr>Additional Materials</vt:lpstr>
      <vt:lpstr>PowerPoint Presentation</vt:lpstr>
      <vt:lpstr>PowerPoint Presentation</vt:lpstr>
      <vt:lpstr>PowerPoint Presentation</vt:lpstr>
      <vt:lpstr>PowerPoint Presentation</vt:lpstr>
      <vt:lpstr>Intrusion Kill Chain</vt:lpstr>
      <vt:lpstr>Intrusion Kill Chain</vt:lpstr>
      <vt:lpstr>Courses of Action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2020-01-22T15:04:11Z</dcterms:created>
  <dcterms:modified xsi:type="dcterms:W3CDTF">2023-02-17T20:15:34Z</dcterms:modified>
</cp:coreProperties>
</file>